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01" r:id="rId2"/>
  </p:sldMasterIdLst>
  <p:notesMasterIdLst>
    <p:notesMasterId r:id="rId55"/>
  </p:notesMasterIdLst>
  <p:sldIdLst>
    <p:sldId id="1126" r:id="rId3"/>
    <p:sldId id="1029" r:id="rId4"/>
    <p:sldId id="1102" r:id="rId5"/>
    <p:sldId id="1995" r:id="rId6"/>
    <p:sldId id="1085" r:id="rId7"/>
    <p:sldId id="1133" r:id="rId8"/>
    <p:sldId id="1135" r:id="rId9"/>
    <p:sldId id="1974" r:id="rId10"/>
    <p:sldId id="1036" r:id="rId11"/>
    <p:sldId id="1976" r:id="rId12"/>
    <p:sldId id="1997" r:id="rId13"/>
    <p:sldId id="1977" r:id="rId14"/>
    <p:sldId id="1982" r:id="rId15"/>
    <p:sldId id="2004" r:id="rId16"/>
    <p:sldId id="2003" r:id="rId17"/>
    <p:sldId id="2002" r:id="rId18"/>
    <p:sldId id="2005" r:id="rId19"/>
    <p:sldId id="1113" r:id="rId20"/>
    <p:sldId id="2008" r:id="rId21"/>
    <p:sldId id="2007" r:id="rId22"/>
    <p:sldId id="2006" r:id="rId23"/>
    <p:sldId id="2009" r:id="rId24"/>
    <p:sldId id="1996" r:id="rId25"/>
    <p:sldId id="1979" r:id="rId26"/>
    <p:sldId id="2001" r:id="rId27"/>
    <p:sldId id="1998" r:id="rId28"/>
    <p:sldId id="1123" r:id="rId29"/>
    <p:sldId id="2010" r:id="rId30"/>
    <p:sldId id="2011" r:id="rId31"/>
    <p:sldId id="2014" r:id="rId32"/>
    <p:sldId id="2013" r:id="rId33"/>
    <p:sldId id="1985" r:id="rId34"/>
    <p:sldId id="2016" r:id="rId35"/>
    <p:sldId id="2024" r:id="rId36"/>
    <p:sldId id="2019" r:id="rId37"/>
    <p:sldId id="2017" r:id="rId38"/>
    <p:sldId id="1986" r:id="rId39"/>
    <p:sldId id="2000" r:id="rId40"/>
    <p:sldId id="1980" r:id="rId41"/>
    <p:sldId id="1999" r:id="rId42"/>
    <p:sldId id="1114" r:id="rId43"/>
    <p:sldId id="2020" r:id="rId44"/>
    <p:sldId id="2022" r:id="rId45"/>
    <p:sldId id="2021" r:id="rId46"/>
    <p:sldId id="1987" r:id="rId47"/>
    <p:sldId id="2025" r:id="rId48"/>
    <p:sldId id="2026" r:id="rId49"/>
    <p:sldId id="1989" r:id="rId50"/>
    <p:sldId id="1990" r:id="rId51"/>
    <p:sldId id="1991" r:id="rId52"/>
    <p:sldId id="1994" r:id="rId53"/>
    <p:sldId id="99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CF4890-AB3E-4736-B915-4D9792768F33}">
          <p14:sldIdLst>
            <p14:sldId id="1126"/>
            <p14:sldId id="1029"/>
            <p14:sldId id="1102"/>
            <p14:sldId id="1995"/>
            <p14:sldId id="1085"/>
            <p14:sldId id="1133"/>
            <p14:sldId id="1135"/>
            <p14:sldId id="1974"/>
            <p14:sldId id="1036"/>
            <p14:sldId id="1976"/>
            <p14:sldId id="1997"/>
            <p14:sldId id="1977"/>
            <p14:sldId id="1982"/>
            <p14:sldId id="2004"/>
            <p14:sldId id="2003"/>
            <p14:sldId id="2002"/>
            <p14:sldId id="2005"/>
            <p14:sldId id="1113"/>
            <p14:sldId id="2008"/>
            <p14:sldId id="2007"/>
            <p14:sldId id="2006"/>
            <p14:sldId id="2009"/>
            <p14:sldId id="1996"/>
            <p14:sldId id="1979"/>
            <p14:sldId id="2001"/>
            <p14:sldId id="1998"/>
            <p14:sldId id="1123"/>
            <p14:sldId id="2010"/>
            <p14:sldId id="2011"/>
            <p14:sldId id="2014"/>
            <p14:sldId id="2013"/>
            <p14:sldId id="1985"/>
            <p14:sldId id="2016"/>
            <p14:sldId id="2024"/>
            <p14:sldId id="2019"/>
            <p14:sldId id="2017"/>
            <p14:sldId id="1986"/>
            <p14:sldId id="2000"/>
            <p14:sldId id="1980"/>
            <p14:sldId id="1999"/>
            <p14:sldId id="1114"/>
            <p14:sldId id="2020"/>
            <p14:sldId id="2022"/>
            <p14:sldId id="2021"/>
            <p14:sldId id="1987"/>
            <p14:sldId id="2025"/>
            <p14:sldId id="2026"/>
            <p14:sldId id="1989"/>
            <p14:sldId id="1990"/>
            <p14:sldId id="1991"/>
            <p14:sldId id="1994"/>
            <p14:sldId id="99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hruv Jain" initials="DJ" lastIdx="3" clrIdx="0">
    <p:extLst>
      <p:ext uri="{19B8F6BF-5375-455C-9EA6-DF929625EA0E}">
        <p15:presenceInfo xmlns:p15="http://schemas.microsoft.com/office/powerpoint/2012/main" userId="4cd4d36b65d953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F5FB"/>
    <a:srgbClr val="02F1F8"/>
    <a:srgbClr val="F87B3B"/>
    <a:srgbClr val="C89800"/>
    <a:srgbClr val="008C9D"/>
    <a:srgbClr val="6D7486"/>
    <a:srgbClr val="0392A0"/>
    <a:srgbClr val="C27991"/>
    <a:srgbClr val="9A3D5B"/>
    <a:srgbClr val="F0DD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0" autoAdjust="0"/>
    <p:restoredTop sz="81724" autoAdjust="0"/>
  </p:normalViewPr>
  <p:slideViewPr>
    <p:cSldViewPr snapToGrid="0">
      <p:cViewPr varScale="1">
        <p:scale>
          <a:sx n="102" d="100"/>
          <a:sy n="102" d="100"/>
        </p:scale>
        <p:origin x="1032" y="72"/>
      </p:cViewPr>
      <p:guideLst/>
    </p:cSldViewPr>
  </p:slideViewPr>
  <p:notesTextViewPr>
    <p:cViewPr>
      <p:scale>
        <a:sx n="3" d="2"/>
        <a:sy n="3" d="2"/>
      </p:scale>
      <p:origin x="0" y="0"/>
    </p:cViewPr>
  </p:notesTextViewPr>
  <p:sorterViewPr>
    <p:cViewPr>
      <p:scale>
        <a:sx n="109" d="100"/>
        <a:sy n="109" d="100"/>
      </p:scale>
      <p:origin x="0" y="-46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B2F17-A156-4254-BDC0-B88C57A96C2E}" type="datetimeFigureOut">
              <a:rPr lang="en-US" smtClean="0"/>
              <a:t>10/17/2020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134D34-6109-4B7E-B80F-2E1BA8997769}" type="slidenum">
              <a:rPr lang="en-US" smtClean="0"/>
              <a:t>‹#›</a:t>
            </a:fld>
            <a:endParaRPr lang="en-US"/>
          </a:p>
        </p:txBody>
      </p:sp>
    </p:spTree>
    <p:extLst>
      <p:ext uri="{BB962C8B-B14F-4D97-AF65-F5344CB8AC3E}">
        <p14:creationId xmlns:p14="http://schemas.microsoft.com/office/powerpoint/2010/main" val="3045841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Hi, I am DJ! I am excited to present our journey of Navigating Graduate School with a Disability.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Before I begin, just a note. I am hard of hearing and I have a Deaf accent. If you are not able to understand me, please just read through the slides. The slides contain text for everything that I am going to share with you today.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 another note, all images in this talk are decorative. So, let’s begin.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What is this talk about?</a:t>
            </a:r>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1</a:t>
            </a:fld>
            <a:endParaRPr lang="en-US"/>
          </a:p>
        </p:txBody>
      </p:sp>
    </p:spTree>
    <p:extLst>
      <p:ext uri="{BB962C8B-B14F-4D97-AF65-F5344CB8AC3E}">
        <p14:creationId xmlns:p14="http://schemas.microsoft.com/office/powerpoint/2010/main" val="1994742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documentation in the paper is very rich, but to fit the time, I will only highlight a few examples within three themes: how our self-image, relationships, and technology shape our disability and accommodation process.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10</a:t>
            </a:fld>
            <a:endParaRPr lang="en-US"/>
          </a:p>
        </p:txBody>
      </p:sp>
    </p:spTree>
    <p:extLst>
      <p:ext uri="{BB962C8B-B14F-4D97-AF65-F5344CB8AC3E}">
        <p14:creationId xmlns:p14="http://schemas.microsoft.com/office/powerpoint/2010/main" val="1378565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is self-image.</a:t>
            </a:r>
          </a:p>
        </p:txBody>
      </p:sp>
      <p:sp>
        <p:nvSpPr>
          <p:cNvPr id="4" name="Slide Number Placeholder 3"/>
          <p:cNvSpPr>
            <a:spLocks noGrp="1"/>
          </p:cNvSpPr>
          <p:nvPr>
            <p:ph type="sldNum" sz="quarter" idx="5"/>
          </p:nvPr>
        </p:nvSpPr>
        <p:spPr/>
        <p:txBody>
          <a:bodyPr/>
          <a:lstStyle/>
          <a:p>
            <a:fld id="{D9134D34-6109-4B7E-B80F-2E1BA8997769}" type="slidenum">
              <a:rPr lang="en-US" smtClean="0"/>
              <a:t>11</a:t>
            </a:fld>
            <a:endParaRPr lang="en-US"/>
          </a:p>
        </p:txBody>
      </p:sp>
    </p:spTree>
    <p:extLst>
      <p:ext uri="{BB962C8B-B14F-4D97-AF65-F5344CB8AC3E}">
        <p14:creationId xmlns:p14="http://schemas.microsoft.com/office/powerpoint/2010/main" val="172907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All of us are international students. Because of this cultural shift from Asia to the US coupled with the heightened expectations of the graduate school, we are sometimes conflicted in our ability to advocate for our needs and avail accommodations. This leads to tensions. For example, I wrote:</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12</a:t>
            </a:fld>
            <a:endParaRPr lang="en-US"/>
          </a:p>
        </p:txBody>
      </p:sp>
    </p:spTree>
    <p:extLst>
      <p:ext uri="{BB962C8B-B14F-4D97-AF65-F5344CB8AC3E}">
        <p14:creationId xmlns:p14="http://schemas.microsoft.com/office/powerpoint/2010/main" val="369456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4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78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46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18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213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a:t>
            </a:r>
            <a:r>
              <a:rPr lang="en-US" dirty="0" err="1"/>
              <a:t>Ather</a:t>
            </a:r>
            <a:r>
              <a:rPr lang="en-US" dirty="0"/>
              <a:t> wrote: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37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80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graduate school, people with disabilities use disability accommodations such as real-time captioning and in-class scribes. </a:t>
            </a:r>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2</a:t>
            </a:fld>
            <a:endParaRPr lang="en-US"/>
          </a:p>
        </p:txBody>
      </p:sp>
    </p:spTree>
    <p:extLst>
      <p:ext uri="{BB962C8B-B14F-4D97-AF65-F5344CB8AC3E}">
        <p14:creationId xmlns:p14="http://schemas.microsoft.com/office/powerpoint/2010/main" val="1273140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89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520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02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These examples show graduate school can magnify the fears of disclosure due to increased self-expectation and due to power relationships.</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80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brings us to our second theme [slide] relationships, which [slide] further details how complex relationships impact disability and the accommodation process. Let me talk about an example of Venkatesh, the blind author’s, experience:</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24</a:t>
            </a:fld>
            <a:endParaRPr lang="en-US"/>
          </a:p>
        </p:txBody>
      </p:sp>
    </p:spTree>
    <p:extLst>
      <p:ext uri="{BB962C8B-B14F-4D97-AF65-F5344CB8AC3E}">
        <p14:creationId xmlns:p14="http://schemas.microsoft.com/office/powerpoint/2010/main" val="204788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brings us to our second theme [slide] relationships, which [slide] further details how complex relationships impact disability and the accommodation process. Let me talk about an example of Venkatesh, the blind author’s, experience:</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25</a:t>
            </a:fld>
            <a:endParaRPr lang="en-US"/>
          </a:p>
        </p:txBody>
      </p:sp>
    </p:spTree>
    <p:extLst>
      <p:ext uri="{BB962C8B-B14F-4D97-AF65-F5344CB8AC3E}">
        <p14:creationId xmlns:p14="http://schemas.microsoft.com/office/powerpoint/2010/main" val="2700731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brings us to our second theme [slide] relationships, which [slide] further details how complex relationships impact disability and the accommodation process. Let me talk about an example of Venkatesh, the blind author’s, experience:</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26</a:t>
            </a:fld>
            <a:endParaRPr lang="en-US"/>
          </a:p>
        </p:txBody>
      </p:sp>
    </p:spTree>
    <p:extLst>
      <p:ext uri="{BB962C8B-B14F-4D97-AF65-F5344CB8AC3E}">
        <p14:creationId xmlns:p14="http://schemas.microsoft.com/office/powerpoint/2010/main" val="280211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139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889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37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However, due to the unpredictability of the graduate school, there are many situations in which these pre-planned accommodations do not work.</a:t>
            </a:r>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3</a:t>
            </a:fld>
            <a:endParaRPr lang="en-US"/>
          </a:p>
        </p:txBody>
      </p:sp>
    </p:spTree>
    <p:extLst>
      <p:ext uri="{BB962C8B-B14F-4D97-AF65-F5344CB8AC3E}">
        <p14:creationId xmlns:p14="http://schemas.microsoft.com/office/powerpoint/2010/main" val="2488802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226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41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32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58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467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3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259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example shows how complex relationships can cause issues of privacy and inaccessibility while using the very same technology that was supposed to be instead accommodating a disability.</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607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the third theme, technologies [slide] we show [slide] another example of how accessible technologies themselves can cause barriers, specifically when people with different disabilities interact with each other. Here is an example from my notes: </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38</a:t>
            </a:fld>
            <a:endParaRPr lang="en-US"/>
          </a:p>
        </p:txBody>
      </p:sp>
    </p:spTree>
    <p:extLst>
      <p:ext uri="{BB962C8B-B14F-4D97-AF65-F5344CB8AC3E}">
        <p14:creationId xmlns:p14="http://schemas.microsoft.com/office/powerpoint/2010/main" val="3390814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the third theme, technologies [slide] we show [slide] another example of how accessible technologies themselves can cause barriers, specifically when people with different disabilities interact with each other. Here is an example from my notes: </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39</a:t>
            </a:fld>
            <a:endParaRPr lang="en-US"/>
          </a:p>
        </p:txBody>
      </p:sp>
    </p:spTree>
    <p:extLst>
      <p:ext uri="{BB962C8B-B14F-4D97-AF65-F5344CB8AC3E}">
        <p14:creationId xmlns:p14="http://schemas.microsoft.com/office/powerpoint/2010/main" val="278003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Through a trio-ethnographic account of three graduate students with disabilities, we highlight the complexities of the situations in which our pre-planned accommodations did not work, and the use of in-situ coping strategies.</a:t>
            </a:r>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4</a:t>
            </a:fld>
            <a:endParaRPr lang="en-US"/>
          </a:p>
        </p:txBody>
      </p:sp>
    </p:spTree>
    <p:extLst>
      <p:ext uri="{BB962C8B-B14F-4D97-AF65-F5344CB8AC3E}">
        <p14:creationId xmlns:p14="http://schemas.microsoft.com/office/powerpoint/2010/main" val="2897131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the third theme, technologies [slide] we show [slide] another example of how accessible technologies themselves can cause barriers, specifically when people with different disabilities interact with each other. Here is an example from my notes: </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40</a:t>
            </a:fld>
            <a:endParaRPr lang="en-US"/>
          </a:p>
        </p:txBody>
      </p:sp>
    </p:spTree>
    <p:extLst>
      <p:ext uri="{BB962C8B-B14F-4D97-AF65-F5344CB8AC3E}">
        <p14:creationId xmlns:p14="http://schemas.microsoft.com/office/powerpoint/2010/main" val="1098297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41</a:t>
            </a:fld>
            <a:endParaRPr lang="en-US"/>
          </a:p>
        </p:txBody>
      </p:sp>
    </p:spTree>
    <p:extLst>
      <p:ext uri="{BB962C8B-B14F-4D97-AF65-F5344CB8AC3E}">
        <p14:creationId xmlns:p14="http://schemas.microsoft.com/office/powerpoint/2010/main" val="634146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42</a:t>
            </a:fld>
            <a:endParaRPr lang="en-US"/>
          </a:p>
        </p:txBody>
      </p:sp>
    </p:spTree>
    <p:extLst>
      <p:ext uri="{BB962C8B-B14F-4D97-AF65-F5344CB8AC3E}">
        <p14:creationId xmlns:p14="http://schemas.microsoft.com/office/powerpoint/2010/main" val="139388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43</a:t>
            </a:fld>
            <a:endParaRPr lang="en-US"/>
          </a:p>
        </p:txBody>
      </p:sp>
    </p:spTree>
    <p:extLst>
      <p:ext uri="{BB962C8B-B14F-4D97-AF65-F5344CB8AC3E}">
        <p14:creationId xmlns:p14="http://schemas.microsoft.com/office/powerpoint/2010/main" val="3587924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44</a:t>
            </a:fld>
            <a:endParaRPr lang="en-US"/>
          </a:p>
        </p:txBody>
      </p:sp>
    </p:spTree>
    <p:extLst>
      <p:ext uri="{BB962C8B-B14F-4D97-AF65-F5344CB8AC3E}">
        <p14:creationId xmlns:p14="http://schemas.microsoft.com/office/powerpoint/2010/main" val="493565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However, all the visual cues that I benefited from were inaccessible to Venkatesh, our blind author, who was also the part of the seminar. He wrote:</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45</a:t>
            </a:fld>
            <a:endParaRPr lang="en-US"/>
          </a:p>
        </p:txBody>
      </p:sp>
    </p:spTree>
    <p:extLst>
      <p:ext uri="{BB962C8B-B14F-4D97-AF65-F5344CB8AC3E}">
        <p14:creationId xmlns:p14="http://schemas.microsoft.com/office/powerpoint/2010/main" val="2582771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added: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857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280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summary, our experiences show how inaccessibility </a:t>
            </a:r>
            <a:r>
              <a:rPr lang="en-US" sz="1200" b="0" i="1" u="none" strike="noStrike" kern="1200" dirty="0">
                <a:solidFill>
                  <a:schemeClr val="tx1"/>
                </a:solidFill>
                <a:effectLst/>
                <a:latin typeface="+mn-lt"/>
                <a:ea typeface="+mn-ea"/>
                <a:cs typeface="+mn-cs"/>
              </a:rPr>
              <a:t>really </a:t>
            </a:r>
            <a:r>
              <a:rPr lang="en-US" sz="1200" b="0" i="0" u="none" strike="noStrike" kern="1200" dirty="0">
                <a:solidFill>
                  <a:schemeClr val="tx1"/>
                </a:solidFill>
                <a:effectLst/>
                <a:latin typeface="+mn-lt"/>
                <a:ea typeface="+mn-ea"/>
                <a:cs typeface="+mn-cs"/>
              </a:rPr>
              <a:t>occurs in the details by highlighting the social-cultural negotiation process and the emotional burden involved.</a:t>
            </a:r>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48</a:t>
            </a:fld>
            <a:endParaRPr lang="en-US"/>
          </a:p>
        </p:txBody>
      </p:sp>
    </p:spTree>
    <p:extLst>
      <p:ext uri="{BB962C8B-B14F-4D97-AF65-F5344CB8AC3E}">
        <p14:creationId xmlns:p14="http://schemas.microsoft.com/office/powerpoint/2010/main" val="31540203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show that, while advance planning and care can certainly improve access and should be done, not all situations can be accommodated beforehand.</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49</a:t>
            </a:fld>
            <a:endParaRPr lang="en-US"/>
          </a:p>
        </p:txBody>
      </p:sp>
    </p:spTree>
    <p:extLst>
      <p:ext uri="{BB962C8B-B14F-4D97-AF65-F5344CB8AC3E}">
        <p14:creationId xmlns:p14="http://schemas.microsoft.com/office/powerpoint/2010/main" val="352564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Past work reports on a few autoethnographies of graduate students, but in the fields of education and disability studies.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Within computer science, however, researchers have only investigated singular aspects of graduate education such as the use of specialized accessible technologies and the accessibility of specific classroom courses.</a:t>
            </a:r>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5</a:t>
            </a:fld>
            <a:endParaRPr lang="en-US"/>
          </a:p>
        </p:txBody>
      </p:sp>
    </p:spTree>
    <p:extLst>
      <p:ext uri="{BB962C8B-B14F-4D97-AF65-F5344CB8AC3E}">
        <p14:creationId xmlns:p14="http://schemas.microsoft.com/office/powerpoint/2010/main" val="1992230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what to do?</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50</a:t>
            </a:fld>
            <a:endParaRPr lang="en-US"/>
          </a:p>
        </p:txBody>
      </p:sp>
    </p:spTree>
    <p:extLst>
      <p:ext uri="{BB962C8B-B14F-4D97-AF65-F5344CB8AC3E}">
        <p14:creationId xmlns:p14="http://schemas.microsoft.com/office/powerpoint/2010/main" val="27397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our paper, we propose four types of uncharted accommodations, that is, [slide] ad hoc in-situ accommodations: proactive customization, effective collaborations, community participation, and repurposing existing technologies for in-situ needs. While I’d like to discuss them, in the interest of time, I request you to instead read them in the paper, so we can [slide] together make graduate school more inclusive!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Thank you.</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51</a:t>
            </a:fld>
            <a:endParaRPr lang="en-US"/>
          </a:p>
        </p:txBody>
      </p:sp>
    </p:spTree>
    <p:extLst>
      <p:ext uri="{BB962C8B-B14F-4D97-AF65-F5344CB8AC3E}">
        <p14:creationId xmlns:p14="http://schemas.microsoft.com/office/powerpoint/2010/main" val="1938714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our paper, we propose four types of uncharted accommodations, that is, ad hoc in-situ accommodations: proactive customization, fostering effective collaborations, encouraging community participation, and repurposing existing technologies for in-situ needs. While I’d like to discuss them, in the interest of time, I request you to instead read them in the paper, so we can [slide] together make graduate school more inclusive!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more information, please look at our paper on the link: bit.ly/</a:t>
            </a:r>
            <a:r>
              <a:rPr lang="en-US" sz="1200" b="0" i="0" u="none" strike="noStrike" kern="1200" dirty="0" err="1">
                <a:solidFill>
                  <a:schemeClr val="tx1"/>
                </a:solidFill>
                <a:effectLst/>
                <a:latin typeface="+mn-lt"/>
                <a:ea typeface="+mn-ea"/>
                <a:cs typeface="+mn-cs"/>
              </a:rPr>
              <a:t>navgrad</a:t>
            </a: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42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Through an autoethnographic approach, we examine longitudinal insights from within, generating rich personal insights rarely available through other research methods in HCI.</a:t>
            </a:r>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6</a:t>
            </a:fld>
            <a:endParaRPr lang="en-US"/>
          </a:p>
        </p:txBody>
      </p:sp>
    </p:spTree>
    <p:extLst>
      <p:ext uri="{BB962C8B-B14F-4D97-AF65-F5344CB8AC3E}">
        <p14:creationId xmlns:p14="http://schemas.microsoft.com/office/powerpoint/2010/main" val="62786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But what is autoethnography? It’s a qualitative research method, where the researcher becomes a participant and critically reflects on their experience.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chose this as a method because disability is highly personal, and we wanted a method to amplify our first-person voice as people with disabilities and as computer science researchers.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To be more specific, we use trio-ethnography, a form of autoethnography, where three researchers engage in a colloquial dialogue. </a:t>
            </a:r>
            <a:endParaRPr lang="en-US" b="0" dirty="0">
              <a:effectLst/>
            </a:endParaRPr>
          </a:p>
        </p:txBody>
      </p:sp>
      <p:sp>
        <p:nvSpPr>
          <p:cNvPr id="4" name="Slide Number Placeholder 3"/>
          <p:cNvSpPr>
            <a:spLocks noGrp="1"/>
          </p:cNvSpPr>
          <p:nvPr>
            <p:ph type="sldNum" sz="quarter" idx="5"/>
          </p:nvPr>
        </p:nvSpPr>
        <p:spPr/>
        <p:txBody>
          <a:bodyPr/>
          <a:lstStyle/>
          <a:p>
            <a:fld id="{D9134D34-6109-4B7E-B80F-2E1BA8997769}" type="slidenum">
              <a:rPr lang="en-US" smtClean="0"/>
              <a:t>7</a:t>
            </a:fld>
            <a:endParaRPr lang="en-US"/>
          </a:p>
        </p:txBody>
      </p:sp>
    </p:spTree>
    <p:extLst>
      <p:ext uri="{BB962C8B-B14F-4D97-AF65-F5344CB8AC3E}">
        <p14:creationId xmlns:p14="http://schemas.microsoft.com/office/powerpoint/2010/main" val="3660002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Let me briefly introduce the </a:t>
            </a:r>
            <a:r>
              <a:rPr lang="en-US" sz="1200" b="0" i="0" u="none" strike="noStrike" kern="1200" dirty="0" err="1">
                <a:solidFill>
                  <a:schemeClr val="tx1"/>
                </a:solidFill>
                <a:effectLst/>
                <a:latin typeface="+mn-lt"/>
                <a:ea typeface="+mn-ea"/>
                <a:cs typeface="+mn-cs"/>
              </a:rPr>
              <a:t>autoethnographers</a:t>
            </a:r>
            <a:r>
              <a:rPr lang="en-US" sz="1200" b="0" i="0" u="none" strike="noStrike" kern="1200" dirty="0">
                <a:solidFill>
                  <a:schemeClr val="tx1"/>
                </a:solidFill>
                <a:effectLst/>
                <a:latin typeface="+mn-lt"/>
                <a:ea typeface="+mn-ea"/>
                <a:cs typeface="+mn-cs"/>
              </a:rPr>
              <a:t>. </a:t>
            </a:r>
            <a:endParaRPr lang="en-US" b="0" dirty="0">
              <a:effectLst/>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are third- and fourth-year computer science PhD students from the University of Washington.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are also international students from India and Pakistan.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 am hard of hearing, Venkatesh is blind, and </a:t>
            </a:r>
            <a:r>
              <a:rPr lang="en-US" sz="1200" b="0" i="0" u="none" strike="noStrike" kern="1200" dirty="0" err="1">
                <a:solidFill>
                  <a:schemeClr val="tx1"/>
                </a:solidFill>
                <a:effectLst/>
                <a:latin typeface="+mn-lt"/>
                <a:ea typeface="+mn-ea"/>
                <a:cs typeface="+mn-cs"/>
              </a:rPr>
              <a:t>Ather</a:t>
            </a:r>
            <a:r>
              <a:rPr lang="en-US" sz="1200" b="0" i="0" u="none" strike="noStrike" kern="1200" dirty="0">
                <a:solidFill>
                  <a:schemeClr val="tx1"/>
                </a:solidFill>
                <a:effectLst/>
                <a:latin typeface="+mn-lt"/>
                <a:ea typeface="+mn-ea"/>
                <a:cs typeface="+mn-cs"/>
              </a:rPr>
              <a:t> has limited mobility.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096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report on our experiences from earlier years of graduate school (3 years for me, and 2 for Venkatesh and </a:t>
            </a:r>
            <a:r>
              <a:rPr lang="en-US" sz="1200" b="0" i="0" u="none" strike="noStrike" kern="1200" dirty="0" err="1">
                <a:solidFill>
                  <a:schemeClr val="tx1"/>
                </a:solidFill>
                <a:effectLst/>
                <a:latin typeface="+mn-lt"/>
                <a:ea typeface="+mn-ea"/>
                <a:cs typeface="+mn-cs"/>
              </a:rPr>
              <a:t>Ather</a:t>
            </a:r>
            <a:r>
              <a:rPr lang="en-US" sz="1200" b="0" i="0" u="none" strike="noStrike" kern="1200" dirty="0">
                <a:solidFill>
                  <a:schemeClr val="tx1"/>
                </a:solidFill>
                <a:effectLst/>
                <a:latin typeface="+mn-lt"/>
                <a:ea typeface="+mn-ea"/>
                <a:cs typeface="+mn-cs"/>
              </a:rPr>
              <a:t>).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To document our experiences, we used a combination of retrospective accounts and in-situ fieldnotes and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analyzed them using open, axial and selective coding. </a:t>
            </a:r>
            <a:br>
              <a:rPr lang="en-US" dirty="0"/>
            </a:br>
            <a:endParaRPr lang="en-US" dirty="0"/>
          </a:p>
        </p:txBody>
      </p:sp>
      <p:sp>
        <p:nvSpPr>
          <p:cNvPr id="4" name="Slide Number Placeholder 3"/>
          <p:cNvSpPr>
            <a:spLocks noGrp="1"/>
          </p:cNvSpPr>
          <p:nvPr>
            <p:ph type="sldNum" sz="quarter" idx="5"/>
          </p:nvPr>
        </p:nvSpPr>
        <p:spPr/>
        <p:txBody>
          <a:bodyPr/>
          <a:lstStyle/>
          <a:p>
            <a:fld id="{D9134D34-6109-4B7E-B80F-2E1BA8997769}" type="slidenum">
              <a:rPr lang="en-US" smtClean="0"/>
              <a:t>9</a:t>
            </a:fld>
            <a:endParaRPr lang="en-US"/>
          </a:p>
        </p:txBody>
      </p:sp>
    </p:spTree>
    <p:extLst>
      <p:ext uri="{BB962C8B-B14F-4D97-AF65-F5344CB8AC3E}">
        <p14:creationId xmlns:p14="http://schemas.microsoft.com/office/powerpoint/2010/main" val="1199033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76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600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382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010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393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028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046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023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B29F7-8816-4441-9FF3-42B722AC60B8}" type="datetimeFigureOut">
              <a:rPr lang="en-US" smtClean="0">
                <a:solidFill>
                  <a:prstClr val="black">
                    <a:tint val="75000"/>
                  </a:prstClr>
                </a:solidFill>
              </a:rPr>
              <a:pPr/>
              <a:t>10/17/2020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D8B3A-DF0D-8C41-B31C-07A5A78BFA9E}"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64122" y="1422403"/>
            <a:ext cx="4133849" cy="4860925"/>
          </a:xfrm>
          <a:solidFill>
            <a:schemeClr val="bg1">
              <a:lumMod val="95000"/>
            </a:schemeClr>
          </a:solidFill>
        </p:spPr>
        <p:txBody>
          <a:bodyPr>
            <a:normAutofit/>
          </a:bodyPr>
          <a:lstStyle>
            <a:lvl1pPr>
              <a:defRPr sz="2400"/>
            </a:lvl1pPr>
            <a:lvl2pPr>
              <a:defRPr sz="2000"/>
            </a:lvl2pPr>
            <a:lvl3pPr>
              <a:defRPr sz="2000"/>
            </a:lvl3pPr>
            <a:lvl4pPr>
              <a:defRPr sz="19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0291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609600" y="628451"/>
            <a:ext cx="10972800" cy="5497847"/>
          </a:xfrm>
        </p:spPr>
        <p:txBody>
          <a:bodyPr>
            <a:normAutofit/>
          </a:bodyPr>
          <a:lstStyle>
            <a:lvl1pPr marL="0" indent="0">
              <a:buNone/>
              <a:defRPr sz="2400">
                <a:latin typeface="Courier New"/>
                <a:cs typeface="Courier New"/>
              </a:defRPr>
            </a:lvl1pPr>
            <a:lvl2pPr marL="456039" indent="0">
              <a:buNone/>
              <a:defRPr sz="2400">
                <a:latin typeface="Courier New"/>
                <a:cs typeface="Courier New"/>
              </a:defRPr>
            </a:lvl2pPr>
            <a:lvl3pPr marL="912201" indent="0">
              <a:buNone/>
              <a:defRPr sz="2400">
                <a:latin typeface="Courier New"/>
                <a:cs typeface="Courier New"/>
              </a:defRPr>
            </a:lvl3pPr>
            <a:lvl4pPr marL="1368302" indent="0">
              <a:buNone/>
              <a:defRPr sz="2400">
                <a:latin typeface="Courier New"/>
                <a:cs typeface="Courier New"/>
              </a:defRPr>
            </a:lvl4pPr>
            <a:lvl5pPr marL="1824402" indent="0">
              <a:buNone/>
              <a:defRPr sz="2400">
                <a:latin typeface="Courier New"/>
                <a:cs typeface="Courier Ne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1197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la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idx="1"/>
          </p:nvPr>
        </p:nvSpPr>
        <p:spPr>
          <a:xfrm>
            <a:off x="609600" y="628451"/>
            <a:ext cx="10972800" cy="5497847"/>
          </a:xfrm>
        </p:spPr>
        <p:txBody>
          <a:bodyPr>
            <a:normAutofit/>
          </a:bodyPr>
          <a:lstStyle>
            <a:lvl1pPr marL="0" indent="0">
              <a:buNone/>
              <a:defRPr sz="2400" b="0" i="0">
                <a:latin typeface="Helvetica Neue Light"/>
                <a:cs typeface="Helvetica Neue Light"/>
              </a:defRPr>
            </a:lvl1pPr>
            <a:lvl2pPr marL="456039" indent="0">
              <a:buNone/>
              <a:defRPr sz="2400" b="0" i="0">
                <a:latin typeface="Helvetica Neue Light"/>
                <a:cs typeface="Helvetica Neue Light"/>
              </a:defRPr>
            </a:lvl2pPr>
            <a:lvl3pPr marL="912201" indent="0">
              <a:buNone/>
              <a:defRPr sz="2400" b="0" i="0">
                <a:latin typeface="Helvetica Neue Light"/>
                <a:cs typeface="Helvetica Neue Light"/>
              </a:defRPr>
            </a:lvl3pPr>
            <a:lvl4pPr marL="1368302" indent="0">
              <a:buNone/>
              <a:defRPr sz="2400" b="0" i="0">
                <a:latin typeface="Helvetica Neue Light"/>
                <a:cs typeface="Helvetica Neue Light"/>
              </a:defRPr>
            </a:lvl4pPr>
            <a:lvl5pPr marL="1824402" indent="0">
              <a:buNone/>
              <a:defRPr sz="2400" b="0" i="0">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64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987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325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6"/>
            <a:ext cx="10972800" cy="493931"/>
          </a:xfrm>
        </p:spPr>
        <p:txBody>
          <a:bodyPr lIns="0" tIns="0" rIns="0" bIns="0">
            <a:noAutofit/>
          </a:bodyPr>
          <a:lstStyle>
            <a:lvl1pPr>
              <a:defRPr sz="3200">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Light" panose="020B0502040204020203" pitchFamily="34" charset="0"/>
              </a:defRPr>
            </a:lvl1pPr>
            <a:lvl2pPr>
              <a:defRPr>
                <a:latin typeface="Segoe UI Light" panose="020B0502040204020203" pitchFamily="34" charset="0"/>
              </a:defRPr>
            </a:lvl2pPr>
            <a:lvl3pPr>
              <a:defRPr>
                <a:latin typeface="Segoe UI Light" panose="020B0502040204020203" pitchFamily="34" charset="0"/>
              </a:defRPr>
            </a:lvl3pPr>
            <a:lvl4pPr>
              <a:defRPr>
                <a:latin typeface="Segoe UI Light" panose="020B0502040204020203" pitchFamily="34" charset="0"/>
              </a:defRPr>
            </a:lvl4pPr>
            <a:lvl5pPr>
              <a:defRPr>
                <a:latin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105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545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90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279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734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28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026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737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17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218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329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9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524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99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B29F7-8816-4441-9FF3-42B722AC60B8}" type="datetimeFigureOut">
              <a:rPr lang="en-US" smtClean="0">
                <a:solidFill>
                  <a:prstClr val="black">
                    <a:tint val="75000"/>
                  </a:prstClr>
                </a:solidFill>
              </a:rPr>
              <a:pPr/>
              <a:t>10/17/2020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D8B3A-DF0D-8C41-B31C-07A5A78BFA9E}"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64122" y="1422403"/>
            <a:ext cx="4133849" cy="4860925"/>
          </a:xfrm>
          <a:solidFill>
            <a:schemeClr val="bg1">
              <a:lumMod val="95000"/>
            </a:schemeClr>
          </a:solidFill>
        </p:spPr>
        <p:txBody>
          <a:bodyPr>
            <a:normAutofit/>
          </a:bodyPr>
          <a:lstStyle>
            <a:lvl1pPr>
              <a:defRPr sz="2400"/>
            </a:lvl1pPr>
            <a:lvl2pPr>
              <a:defRPr sz="2000"/>
            </a:lvl2pPr>
            <a:lvl3pPr>
              <a:defRPr sz="2000"/>
            </a:lvl3pPr>
            <a:lvl4pPr>
              <a:defRPr sz="19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3192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609600" y="628451"/>
            <a:ext cx="10972800" cy="5497847"/>
          </a:xfrm>
        </p:spPr>
        <p:txBody>
          <a:bodyPr>
            <a:normAutofit/>
          </a:bodyPr>
          <a:lstStyle>
            <a:lvl1pPr marL="0" indent="0">
              <a:buNone/>
              <a:defRPr sz="2400">
                <a:latin typeface="Courier New"/>
                <a:cs typeface="Courier New"/>
              </a:defRPr>
            </a:lvl1pPr>
            <a:lvl2pPr marL="456039" indent="0">
              <a:buNone/>
              <a:defRPr sz="2400">
                <a:latin typeface="Courier New"/>
                <a:cs typeface="Courier New"/>
              </a:defRPr>
            </a:lvl2pPr>
            <a:lvl3pPr marL="912201" indent="0">
              <a:buNone/>
              <a:defRPr sz="2400">
                <a:latin typeface="Courier New"/>
                <a:cs typeface="Courier New"/>
              </a:defRPr>
            </a:lvl3pPr>
            <a:lvl4pPr marL="1368302" indent="0">
              <a:buNone/>
              <a:defRPr sz="2400">
                <a:latin typeface="Courier New"/>
                <a:cs typeface="Courier New"/>
              </a:defRPr>
            </a:lvl4pPr>
            <a:lvl5pPr marL="1824402" indent="0">
              <a:buNone/>
              <a:defRPr sz="2400">
                <a:latin typeface="Courier New"/>
                <a:cs typeface="Courier Ne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800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la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idx="1"/>
          </p:nvPr>
        </p:nvSpPr>
        <p:spPr>
          <a:xfrm>
            <a:off x="609600" y="628451"/>
            <a:ext cx="10972800" cy="5497847"/>
          </a:xfrm>
        </p:spPr>
        <p:txBody>
          <a:bodyPr>
            <a:normAutofit/>
          </a:bodyPr>
          <a:lstStyle>
            <a:lvl1pPr marL="0" indent="0">
              <a:buNone/>
              <a:defRPr sz="2400" b="0" i="0">
                <a:latin typeface="Helvetica Neue Light"/>
                <a:cs typeface="Helvetica Neue Light"/>
              </a:defRPr>
            </a:lvl1pPr>
            <a:lvl2pPr marL="456039" indent="0">
              <a:buNone/>
              <a:defRPr sz="2400" b="0" i="0">
                <a:latin typeface="Helvetica Neue Light"/>
                <a:cs typeface="Helvetica Neue Light"/>
              </a:defRPr>
            </a:lvl2pPr>
            <a:lvl3pPr marL="912201" indent="0">
              <a:buNone/>
              <a:defRPr sz="2400" b="0" i="0">
                <a:latin typeface="Helvetica Neue Light"/>
                <a:cs typeface="Helvetica Neue Light"/>
              </a:defRPr>
            </a:lvl3pPr>
            <a:lvl4pPr marL="1368302" indent="0">
              <a:buNone/>
              <a:defRPr sz="2400" b="0" i="0">
                <a:latin typeface="Helvetica Neue Light"/>
                <a:cs typeface="Helvetica Neue Light"/>
              </a:defRPr>
            </a:lvl4pPr>
            <a:lvl5pPr marL="1824402" indent="0">
              <a:buNone/>
              <a:defRPr sz="2400" b="0" i="0">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630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398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686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890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095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407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88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52406"/>
            <a:ext cx="11582400" cy="487363"/>
          </a:xfrm>
          <a:prstGeom prst="rect">
            <a:avLst/>
          </a:prstGeom>
        </p:spPr>
        <p:txBody>
          <a:bodyPr vert="horz" lIns="91246" tIns="45718" rIns="9124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3071393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95" r:id="rId14"/>
    <p:sldLayoutId id="2147483796" r:id="rId15"/>
    <p:sldLayoutId id="2147483797" r:id="rId16"/>
    <p:sldLayoutId id="2147483798" r:id="rId17"/>
    <p:sldLayoutId id="2147483799" r:id="rId18"/>
    <p:sldLayoutId id="2147483800" r:id="rId19"/>
  </p:sldLayoutIdLst>
  <p:txStyles>
    <p:titleStyle>
      <a:lvl1pPr algn="l" defTabSz="912201" rtl="0" eaLnBrk="1" latinLnBrk="0" hangingPunct="1">
        <a:spcBef>
          <a:spcPct val="0"/>
        </a:spcBef>
        <a:buNone/>
        <a:defRPr sz="28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Segoe UI Light" panose="020B0502040204020203" pitchFamily="34" charset="0"/>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Segoe UI Light" panose="020B0502040204020203" pitchFamily="34" charset="0"/>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Segoe UI Light" panose="020B0502040204020203" pitchFamily="34" charset="0"/>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6"/>
            <a:ext cx="10972800" cy="49393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61886463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Lst>
  <p:txStyles>
    <p:title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ollege Disability Advocates | What They Do and How to Find One">
            <a:extLst>
              <a:ext uri="{FF2B5EF4-FFF2-40B4-BE49-F238E27FC236}">
                <a16:creationId xmlns:a16="http://schemas.microsoft.com/office/drawing/2014/main" id="{7122DDBC-630C-45F8-8E1F-600EE18AD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3403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3C52C09-3A02-4622-B332-6B74CFEF530C}"/>
              </a:ext>
              <a:ext uri="{C183D7F6-B498-43B3-948B-1728B52AA6E4}">
                <adec:decorative xmlns:adec="http://schemas.microsoft.com/office/drawing/2017/decorative" val="1"/>
              </a:ext>
            </a:extLst>
          </p:cNvPr>
          <p:cNvSpPr/>
          <p:nvPr/>
        </p:nvSpPr>
        <p:spPr>
          <a:xfrm>
            <a:off x="-24084" y="0"/>
            <a:ext cx="12216084" cy="6858000"/>
          </a:xfrm>
          <a:prstGeom prst="rect">
            <a:avLst/>
          </a:prstGeom>
          <a:gradFill flip="none" rotWithShape="1">
            <a:gsLst>
              <a:gs pos="63000">
                <a:srgbClr val="000000">
                  <a:alpha val="0"/>
                </a:srgbClr>
              </a:gs>
              <a:gs pos="0">
                <a:schemeClr val="tx1">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Light" panose="020B0502040204020203" pitchFamily="34" charset="0"/>
              <a:cs typeface="Segoe UI Light" panose="020B0502040204020203" pitchFamily="34" charset="0"/>
            </a:endParaRPr>
          </a:p>
        </p:txBody>
      </p:sp>
      <p:sp>
        <p:nvSpPr>
          <p:cNvPr id="9" name="TextBox 8" descr=" 9">
            <a:extLst>
              <a:ext uri="{FF2B5EF4-FFF2-40B4-BE49-F238E27FC236}">
                <a16:creationId xmlns:a16="http://schemas.microsoft.com/office/drawing/2014/main" id="{8E35007B-9DBF-413A-98AE-E23D82D6A3A2}"/>
              </a:ext>
            </a:extLst>
          </p:cNvPr>
          <p:cNvSpPr txBox="1"/>
          <p:nvPr/>
        </p:nvSpPr>
        <p:spPr>
          <a:xfrm>
            <a:off x="530601" y="576417"/>
            <a:ext cx="6957061" cy="1374735"/>
          </a:xfrm>
          <a:prstGeom prst="rect">
            <a:avLst/>
          </a:prstGeom>
          <a:noFill/>
        </p:spPr>
        <p:txBody>
          <a:bodyPr wrap="square" rtlCol="0">
            <a:spAutoFit/>
          </a:bodyPr>
          <a:lstStyle/>
          <a:p>
            <a:pPr marL="0" marR="0" lvl="0" indent="0" defTabSz="914400" rtl="0" eaLnBrk="1" fontAlgn="auto" latinLnBrk="0" hangingPunct="1">
              <a:lnSpc>
                <a:spcPts val="5000"/>
              </a:lnSpc>
              <a:spcBef>
                <a:spcPts val="0"/>
              </a:spcBef>
              <a:spcAft>
                <a:spcPts val="0"/>
              </a:spcAft>
              <a:buClrTx/>
              <a:buSzTx/>
              <a:buFontTx/>
              <a:buNone/>
              <a:tabLst/>
              <a:defRPr/>
            </a:pPr>
            <a:r>
              <a:rPr kumimoji="0" lang="en-US" sz="475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Navigating Graduate School with a Disability</a:t>
            </a:r>
          </a:p>
        </p:txBody>
      </p:sp>
      <p:sp>
        <p:nvSpPr>
          <p:cNvPr id="7" name="Rectangle 6" descr=" 7">
            <a:extLst>
              <a:ext uri="{FF2B5EF4-FFF2-40B4-BE49-F238E27FC236}">
                <a16:creationId xmlns:a16="http://schemas.microsoft.com/office/drawing/2014/main" id="{3AF842BA-4C01-4B59-AC29-1BC8F876FE75}"/>
              </a:ext>
            </a:extLst>
          </p:cNvPr>
          <p:cNvSpPr/>
          <p:nvPr/>
        </p:nvSpPr>
        <p:spPr>
          <a:xfrm>
            <a:off x="450184" y="2840594"/>
            <a:ext cx="11177589" cy="1554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342900" indent="-342900" algn="ctr">
              <a:buChar char=" "/>
            </a:pPr>
            <a:endParaRPr lang="en-US" sz="2200" dirty="0">
              <a:solidFill>
                <a:schemeClr val="bg1"/>
              </a:solidFill>
              <a:latin typeface="Segoe UI Semibold" panose="020B0702040204020203" pitchFamily="34" charset="0"/>
              <a:cs typeface="Segoe UI Semibold" panose="020B0702040204020203" pitchFamily="34" charset="0"/>
            </a:endParaRPr>
          </a:p>
        </p:txBody>
      </p:sp>
      <p:sp>
        <p:nvSpPr>
          <p:cNvPr id="15" name="Rectangle 14" descr=" 11">
            <a:extLst>
              <a:ext uri="{FF2B5EF4-FFF2-40B4-BE49-F238E27FC236}">
                <a16:creationId xmlns:a16="http://schemas.microsoft.com/office/drawing/2014/main" id="{684A8685-B05F-46F4-93E3-E1F95923AFF0}"/>
              </a:ext>
            </a:extLst>
          </p:cNvPr>
          <p:cNvSpPr/>
          <p:nvPr/>
        </p:nvSpPr>
        <p:spPr>
          <a:xfrm>
            <a:off x="555889" y="1951152"/>
            <a:ext cx="5076931" cy="4442242"/>
          </a:xfrm>
          <a:prstGeom prst="rect">
            <a:avLst/>
          </a:prstGeom>
        </p:spPr>
        <p:txBody>
          <a:bodyPr wrap="square">
            <a:spAutoFit/>
          </a:bodyPr>
          <a:lstStyle/>
          <a:p>
            <a:pPr marL="0" marR="0" lvl="0" indent="0" defTabSz="912201" rtl="0" eaLnBrk="1" fontAlgn="auto" latinLnBrk="0" hangingPunct="1">
              <a:lnSpc>
                <a:spcPct val="100000"/>
              </a:lnSpc>
              <a:spcBef>
                <a:spcPts val="0"/>
              </a:spcBef>
              <a:spcAft>
                <a:spcPts val="200"/>
              </a:spcAft>
              <a:buClrTx/>
              <a:buSzTx/>
              <a:buFontTx/>
              <a:buNone/>
              <a:tabLst/>
              <a:defRPr/>
            </a:pPr>
            <a:r>
              <a:rPr lang="en-US" sz="2000" dirty="0">
                <a:solidFill>
                  <a:schemeClr val="bg1"/>
                </a:solidFill>
                <a:latin typeface="Segoe UI Semibold" panose="020B0702040204020203" pitchFamily="34" charset="0"/>
                <a:cs typeface="Segoe UI Semibold" panose="020B0702040204020203" pitchFamily="34" charset="0"/>
              </a:rPr>
              <a:t>Dhruv Jain,</a:t>
            </a:r>
            <a:r>
              <a:rPr kumimoji="0" lang="en-US" sz="20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 </a:t>
            </a:r>
            <a:r>
              <a:rPr lang="en-US" sz="2000" dirty="0">
                <a:solidFill>
                  <a:schemeClr val="bg1"/>
                </a:solidFill>
                <a:latin typeface="Segoe UI Light" panose="020B0502040204020203" pitchFamily="34" charset="0"/>
                <a:cs typeface="Segoe UI Light" panose="020B0502040204020203" pitchFamily="34" charset="0"/>
              </a:rPr>
              <a:t>Venkatesh Potluri, </a:t>
            </a:r>
            <a:r>
              <a:rPr lang="en-US" sz="2000" dirty="0" err="1">
                <a:solidFill>
                  <a:schemeClr val="bg1"/>
                </a:solidFill>
                <a:latin typeface="Segoe UI Light" panose="020B0502040204020203" pitchFamily="34" charset="0"/>
                <a:cs typeface="Segoe UI Light" panose="020B0502040204020203" pitchFamily="34" charset="0"/>
              </a:rPr>
              <a:t>Ather</a:t>
            </a:r>
            <a:r>
              <a:rPr lang="en-US" sz="2000" dirty="0">
                <a:solidFill>
                  <a:schemeClr val="bg1"/>
                </a:solidFill>
                <a:latin typeface="Segoe UI Light" panose="020B0502040204020203" pitchFamily="34" charset="0"/>
                <a:cs typeface="Segoe UI Light" panose="020B0502040204020203" pitchFamily="34" charset="0"/>
              </a:rPr>
              <a:t> Sharif</a:t>
            </a:r>
            <a:endParaRPr kumimoji="0" lang="en-US" sz="2000"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a:p>
            <a:pPr marL="0" marR="0" lvl="0" indent="0" defTabSz="912201"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University of Washington</a:t>
            </a: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endParaRPr lang="en-US" sz="2000" dirty="0">
              <a:solidFill>
                <a:srgbClr val="FFC000"/>
              </a:solidFill>
              <a:latin typeface="Segoe UI Semibold" panose="020B0702040204020203" pitchFamily="34" charset="0"/>
              <a:cs typeface="Segoe UI Semibold" panose="020B0702040204020203" pitchFamily="34" charset="0"/>
            </a:endParaRPr>
          </a:p>
          <a:p>
            <a:pPr lvl="0" defTabSz="912201">
              <a:spcAft>
                <a:spcPts val="300"/>
              </a:spcAft>
              <a:defRPr/>
            </a:pPr>
            <a:r>
              <a:rPr lang="en-US" sz="3600" dirty="0">
                <a:solidFill>
                  <a:schemeClr val="bg1"/>
                </a:solidFill>
                <a:latin typeface="Segoe UI Semibold" panose="020B0702040204020203" pitchFamily="34" charset="0"/>
                <a:cs typeface="Segoe UI Semibold" panose="020B0702040204020203" pitchFamily="34" charset="0"/>
              </a:rPr>
              <a:t>bit.ly/</a:t>
            </a:r>
            <a:r>
              <a:rPr lang="en-US" sz="3600" dirty="0" err="1">
                <a:solidFill>
                  <a:schemeClr val="bg1"/>
                </a:solidFill>
                <a:latin typeface="Segoe UI Semibold" panose="020B0702040204020203" pitchFamily="34" charset="0"/>
                <a:cs typeface="Segoe UI Semibold" panose="020B0702040204020203" pitchFamily="34" charset="0"/>
              </a:rPr>
              <a:t>navgrad</a:t>
            </a:r>
            <a:endParaRPr kumimoji="0" lang="en-US" sz="36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14512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Developing Soft Skills with College Students - Knack Notes">
            <a:extLst>
              <a:ext uri="{FF2B5EF4-FFF2-40B4-BE49-F238E27FC236}">
                <a16:creationId xmlns:a16="http://schemas.microsoft.com/office/drawing/2014/main" id="{068503A5-E8B3-430E-ADBF-86343CC5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12042"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1954377"/>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schemeClr val="bg1"/>
              </a:buClr>
              <a:buSzTx/>
              <a:buFont typeface="+mj-lt"/>
              <a:buAutoNum type="arabicPeriod"/>
              <a:tabLst/>
              <a:defRPr/>
            </a:pPr>
            <a:r>
              <a:rPr kumimoji="0" lang="en-US" sz="32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Self-image</a:t>
            </a:r>
          </a:p>
          <a:p>
            <a:pPr marL="514350" marR="0" lvl="0" indent="-514350" algn="l" defTabSz="912201" rtl="0" eaLnBrk="1" fontAlgn="auto" latinLnBrk="0" hangingPunct="1">
              <a:lnSpc>
                <a:spcPct val="100000"/>
              </a:lnSpc>
              <a:spcBef>
                <a:spcPts val="0"/>
              </a:spcBef>
              <a:spcAft>
                <a:spcPts val="1500"/>
              </a:spcAft>
              <a:buClr>
                <a:schemeClr val="bg1"/>
              </a:buClr>
              <a:buSzTx/>
              <a:buFont typeface="+mj-lt"/>
              <a:buAutoNum type="arabicPeriod"/>
              <a:tabLst/>
              <a:defRPr/>
            </a:pPr>
            <a:r>
              <a:rPr kumimoji="0" lang="en-US" sz="32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Relationships</a:t>
            </a:r>
          </a:p>
          <a:p>
            <a:pPr marL="514350" marR="0" lvl="0" indent="-514350" algn="l" defTabSz="912201" rtl="0" eaLnBrk="1" fontAlgn="auto" latinLnBrk="0" hangingPunct="1">
              <a:lnSpc>
                <a:spcPct val="100000"/>
              </a:lnSpc>
              <a:spcBef>
                <a:spcPts val="0"/>
              </a:spcBef>
              <a:spcAft>
                <a:spcPts val="1500"/>
              </a:spcAft>
              <a:buClr>
                <a:schemeClr val="bg1"/>
              </a:buClr>
              <a:buSzTx/>
              <a:buFont typeface="+mj-lt"/>
              <a:buAutoNum type="arabicPeriod"/>
              <a:tabLst/>
              <a:defRPr/>
            </a:pPr>
            <a:r>
              <a:rPr lang="en-US" sz="3200" dirty="0">
                <a:solidFill>
                  <a:schemeClr val="bg1"/>
                </a:solidFill>
                <a:latin typeface="Segoe UI Semibold" panose="020B0702040204020203" pitchFamily="34" charset="0"/>
                <a:cs typeface="Segoe UI Semibold" panose="020B0702040204020203" pitchFamily="34" charset="0"/>
              </a:rPr>
              <a:t>Technologies</a:t>
            </a:r>
            <a:endParaRPr kumimoji="0" lang="en-US" sz="32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r>
              <a:rPr lang="en-US" sz="4800" cap="small" dirty="0">
                <a:solidFill>
                  <a:schemeClr val="bg1">
                    <a:lumMod val="95000"/>
                  </a:schemeClr>
                </a:solidFill>
                <a:latin typeface="Segoe UI Semibold" panose="020B0702040204020203" pitchFamily="34" charset="0"/>
                <a:ea typeface="+mj-ea"/>
                <a:cs typeface="+mj-cs"/>
              </a:rPr>
              <a:t>Themes</a:t>
            </a:r>
          </a:p>
        </p:txBody>
      </p:sp>
      <p:cxnSp>
        <p:nvCxnSpPr>
          <p:cNvPr id="11" name="HorizontalRule" descr=" 8">
            <a:extLst>
              <a:ext uri="{FF2B5EF4-FFF2-40B4-BE49-F238E27FC236}">
                <a16:creationId xmlns:a16="http://schemas.microsoft.com/office/drawing/2014/main" id="{176A533E-6CB1-4BD9-88D7-DD7F76D6BCD3}"/>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3230031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Developing Soft Skills with College Students - Knack Notes">
            <a:extLst>
              <a:ext uri="{FF2B5EF4-FFF2-40B4-BE49-F238E27FC236}">
                <a16:creationId xmlns:a16="http://schemas.microsoft.com/office/drawing/2014/main" id="{068503A5-E8B3-430E-ADBF-86343CC5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12042"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584771"/>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schemeClr val="bg1"/>
              </a:buClr>
              <a:buSzTx/>
              <a:buFont typeface="+mj-lt"/>
              <a:buAutoNum type="arabicPeriod"/>
              <a:tabLst/>
              <a:defRPr/>
            </a:pPr>
            <a:r>
              <a:rPr kumimoji="0" lang="en-US" sz="32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Self-image</a:t>
            </a: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r>
              <a:rPr lang="en-US" sz="4800" cap="small" dirty="0">
                <a:solidFill>
                  <a:schemeClr val="bg1">
                    <a:lumMod val="95000"/>
                  </a:schemeClr>
                </a:solidFill>
                <a:latin typeface="Segoe UI Semibold" panose="020B0702040204020203" pitchFamily="34" charset="0"/>
                <a:ea typeface="+mj-ea"/>
                <a:cs typeface="+mj-cs"/>
              </a:rPr>
              <a:t>Themes</a:t>
            </a:r>
          </a:p>
        </p:txBody>
      </p:sp>
      <p:cxnSp>
        <p:nvCxnSpPr>
          <p:cNvPr id="11" name="HorizontalRule" descr=" 8">
            <a:extLst>
              <a:ext uri="{FF2B5EF4-FFF2-40B4-BE49-F238E27FC236}">
                <a16:creationId xmlns:a16="http://schemas.microsoft.com/office/drawing/2014/main" id="{176A533E-6CB1-4BD9-88D7-DD7F76D6BCD3}"/>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32354676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pic>
        <p:nvPicPr>
          <p:cNvPr id="10" name="Picture 4" descr="Developing Soft Skills with College Students - Knack Notes">
            <a:extLst>
              <a:ext uri="{FF2B5EF4-FFF2-40B4-BE49-F238E27FC236}">
                <a16:creationId xmlns:a16="http://schemas.microsoft.com/office/drawing/2014/main" id="{51211B48-39A7-48FE-8B53-9D67BC972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24084"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1269574"/>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schemeClr val="bg1"/>
              </a:buClr>
              <a:buSzTx/>
              <a:buFont typeface="+mj-lt"/>
              <a:buAutoNum type="arabicPeriod"/>
              <a:tabLst/>
              <a:defRPr/>
            </a:pPr>
            <a:r>
              <a:rPr kumimoji="0" lang="en-US" sz="32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Self-image</a:t>
            </a:r>
          </a:p>
          <a:p>
            <a:pPr marL="514350" marR="0" lvl="0" indent="-514350" algn="l" defTabSz="912201" rtl="0" eaLnBrk="1" fontAlgn="auto" latinLnBrk="0" hangingPunct="1">
              <a:lnSpc>
                <a:spcPct val="100000"/>
              </a:lnSpc>
              <a:spcBef>
                <a:spcPts val="0"/>
              </a:spcBef>
              <a:spcAft>
                <a:spcPts val="1500"/>
              </a:spcAft>
              <a:buClr>
                <a:schemeClr val="bg1"/>
              </a:buClr>
              <a:buSzTx/>
              <a:buFont typeface="+mj-lt"/>
              <a:buAutoNum type="arabicPeriod"/>
              <a:tabLst/>
              <a:defRPr/>
            </a:pPr>
            <a:endParaRPr kumimoji="0" lang="en-US" sz="32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endParaRP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r>
              <a:rPr lang="en-US" sz="4800" cap="small" dirty="0">
                <a:solidFill>
                  <a:schemeClr val="bg1">
                    <a:lumMod val="95000"/>
                  </a:schemeClr>
                </a:solidFill>
                <a:latin typeface="Segoe UI Semibold" panose="020B0702040204020203" pitchFamily="34" charset="0"/>
                <a:ea typeface="+mj-ea"/>
                <a:cs typeface="+mj-cs"/>
              </a:rPr>
              <a:t>Themes</a:t>
            </a:r>
          </a:p>
        </p:txBody>
      </p:sp>
      <p:cxnSp>
        <p:nvCxnSpPr>
          <p:cNvPr id="8" name="HorizontalRule" descr=" 8">
            <a:extLst>
              <a:ext uri="{FF2B5EF4-FFF2-40B4-BE49-F238E27FC236}">
                <a16:creationId xmlns:a16="http://schemas.microsoft.com/office/drawing/2014/main" id="{179F4A55-7796-40E9-B5DA-4679156710C8}"/>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
        <p:nvSpPr>
          <p:cNvPr id="9" name="Rectangle 8">
            <a:extLst>
              <a:ext uri="{FF2B5EF4-FFF2-40B4-BE49-F238E27FC236}">
                <a16:creationId xmlns:a16="http://schemas.microsoft.com/office/drawing/2014/main" id="{67323B30-71D7-4B7D-B1C8-F8EE3001F780}"/>
              </a:ext>
            </a:extLst>
          </p:cNvPr>
          <p:cNvSpPr/>
          <p:nvPr/>
        </p:nvSpPr>
        <p:spPr>
          <a:xfrm>
            <a:off x="2110236" y="3543725"/>
            <a:ext cx="8416878" cy="1200329"/>
          </a:xfrm>
          <a:prstGeom prst="rect">
            <a:avLst/>
          </a:prstGeom>
        </p:spPr>
        <p:txBody>
          <a:bodyPr wrap="square">
            <a:spAutoFit/>
          </a:bodyPr>
          <a:lstStyle/>
          <a:p>
            <a:pPr defTabSz="456039"/>
            <a:r>
              <a:rPr lang="en-US" sz="2400" dirty="0">
                <a:solidFill>
                  <a:prstClr val="white"/>
                </a:solidFill>
                <a:latin typeface="Segoe UI Light" panose="020B0502040204020203" pitchFamily="34" charset="0"/>
                <a:cs typeface="Segoe UI Light" panose="020B0502040204020203" pitchFamily="34" charset="0"/>
              </a:rPr>
              <a:t>Due to the cultural shift and the heightened expectations in the graduate school, we are sometimes </a:t>
            </a:r>
            <a:r>
              <a:rPr lang="en-US" sz="2400" dirty="0">
                <a:solidFill>
                  <a:srgbClr val="FFC000"/>
                </a:solidFill>
                <a:latin typeface="Segoe UI Semibold" panose="020B0702040204020203" pitchFamily="34" charset="0"/>
                <a:cs typeface="Segoe UI Semibold" panose="020B0702040204020203" pitchFamily="34" charset="0"/>
              </a:rPr>
              <a:t>conflicted in our ability to advocate </a:t>
            </a:r>
            <a:r>
              <a:rPr lang="en-US" sz="2400" dirty="0">
                <a:solidFill>
                  <a:prstClr val="white"/>
                </a:solidFill>
                <a:latin typeface="Segoe UI Light" panose="020B0502040204020203" pitchFamily="34" charset="0"/>
                <a:cs typeface="Segoe UI Light" panose="020B0502040204020203" pitchFamily="34" charset="0"/>
              </a:rPr>
              <a:t>for our needs.</a:t>
            </a:r>
            <a:endParaRPr lang="en-US" sz="2800" dirty="0">
              <a:solidFill>
                <a:srgbClr val="FFC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2015505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Surviving Your First Support Group Meeting | by Alexandra Ringer | Change  Becomes You | Medium">
            <a:extLst>
              <a:ext uri="{FF2B5EF4-FFF2-40B4-BE49-F238E27FC236}">
                <a16:creationId xmlns:a16="http://schemas.microsoft.com/office/drawing/2014/main" id="{5331E0F7-B5AB-41B0-A748-D5EA0BCC44A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982" y="-637655"/>
            <a:ext cx="12215660" cy="8143774"/>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347264" y="468930"/>
            <a:ext cx="10057622" cy="954103"/>
          </a:xfrm>
          <a:prstGeom prst="rect">
            <a:avLst/>
          </a:prstGeom>
          <a:noFill/>
        </p:spPr>
        <p:txBody>
          <a:bodyPr wrap="square" lIns="91246" tIns="45718" rIns="91246" bIns="45718" rtlCol="0">
            <a:spAutoFit/>
          </a:bodyPr>
          <a:lstStyle/>
          <a:p>
            <a:pPr lvl="0" defTabSz="912201">
              <a:spcAft>
                <a:spcPts val="1200"/>
              </a:spcAft>
              <a:defRPr/>
            </a:pPr>
            <a:r>
              <a:rPr lang="en-US" sz="2800" i="1" dirty="0">
                <a:solidFill>
                  <a:prstClr val="white"/>
                </a:solidFill>
                <a:latin typeface="Segoe UI Light" pitchFamily="34" charset="0"/>
              </a:rPr>
              <a:t>“I struggle with asking for accommodation — out of the fear of appearing rude. </a:t>
            </a:r>
            <a:endParaRPr kumimoji="0" lang="en-US" sz="28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7989792" y="4553679"/>
            <a:ext cx="2262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rPr>
              <a:t>- DJ, Feb 2018</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95129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Surviving Your First Support Group Meeting | by Alexandra Ringer | Change  Becomes You | Medium">
            <a:extLst>
              <a:ext uri="{FF2B5EF4-FFF2-40B4-BE49-F238E27FC236}">
                <a16:creationId xmlns:a16="http://schemas.microsoft.com/office/drawing/2014/main" id="{5331E0F7-B5AB-41B0-A748-D5EA0BCC44A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982" y="-637655"/>
            <a:ext cx="12215660" cy="8143774"/>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347264" y="468930"/>
            <a:ext cx="10057622" cy="1815878"/>
          </a:xfrm>
          <a:prstGeom prst="rect">
            <a:avLst/>
          </a:prstGeom>
          <a:noFill/>
        </p:spPr>
        <p:txBody>
          <a:bodyPr wrap="square" lIns="91246" tIns="45718" rIns="91246" bIns="45718" rtlCol="0">
            <a:spAutoFit/>
          </a:bodyPr>
          <a:lstStyle/>
          <a:p>
            <a:pPr lvl="0" defTabSz="912201">
              <a:spcAft>
                <a:spcPts val="1200"/>
              </a:spcAft>
              <a:defRPr/>
            </a:pPr>
            <a:r>
              <a:rPr lang="en-US" sz="2800" i="1" dirty="0">
                <a:solidFill>
                  <a:prstClr val="white"/>
                </a:solidFill>
                <a:latin typeface="Segoe UI Light" pitchFamily="34" charset="0"/>
              </a:rPr>
              <a:t>“I struggle with asking for accommodation — out of the fear of appearing rude. As a foreign national, there is this continuous pressure of fitting into the American culture, of appearing friendly, and getting along well with others. </a:t>
            </a:r>
            <a:endParaRPr kumimoji="0" lang="en-US" sz="28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7989792" y="4553679"/>
            <a:ext cx="2262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rPr>
              <a:t>- DJ, Feb 2018</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0410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Surviving Your First Support Group Meeting | by Alexandra Ringer | Change  Becomes You | Medium">
            <a:extLst>
              <a:ext uri="{FF2B5EF4-FFF2-40B4-BE49-F238E27FC236}">
                <a16:creationId xmlns:a16="http://schemas.microsoft.com/office/drawing/2014/main" id="{5331E0F7-B5AB-41B0-A748-D5EA0BCC44A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982" y="-637655"/>
            <a:ext cx="12215660" cy="8143774"/>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347264" y="468930"/>
            <a:ext cx="10057622" cy="2246765"/>
          </a:xfrm>
          <a:prstGeom prst="rect">
            <a:avLst/>
          </a:prstGeom>
          <a:noFill/>
        </p:spPr>
        <p:txBody>
          <a:bodyPr wrap="square" lIns="91246" tIns="45718" rIns="91246" bIns="45718" rtlCol="0">
            <a:spAutoFit/>
          </a:bodyPr>
          <a:lstStyle/>
          <a:p>
            <a:pPr lvl="0" defTabSz="912201">
              <a:spcAft>
                <a:spcPts val="1200"/>
              </a:spcAft>
              <a:defRPr/>
            </a:pPr>
            <a:r>
              <a:rPr lang="en-US" sz="2800" i="1" dirty="0">
                <a:solidFill>
                  <a:prstClr val="white"/>
                </a:solidFill>
                <a:latin typeface="Segoe UI Light" pitchFamily="34" charset="0"/>
              </a:rPr>
              <a:t>“I struggle with asking for accommodation — out of the fear of appearing rude. As a foreign national, there is this continuous pressure of fitting into the American culture, of appearing friendly, and getting along well with others. Plus there is a stress to prove myself in graduate school. </a:t>
            </a:r>
            <a:endParaRPr kumimoji="0" lang="en-US" sz="28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7989792" y="4553679"/>
            <a:ext cx="2262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rPr>
              <a:t>- DJ, Feb 2018</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3095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Surviving Your First Support Group Meeting | by Alexandra Ringer | Change  Becomes You | Medium">
            <a:extLst>
              <a:ext uri="{FF2B5EF4-FFF2-40B4-BE49-F238E27FC236}">
                <a16:creationId xmlns:a16="http://schemas.microsoft.com/office/drawing/2014/main" id="{5331E0F7-B5AB-41B0-A748-D5EA0BCC44A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982" y="-637655"/>
            <a:ext cx="12215660" cy="8143774"/>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347264" y="468930"/>
            <a:ext cx="10057622" cy="3108539"/>
          </a:xfrm>
          <a:prstGeom prst="rect">
            <a:avLst/>
          </a:prstGeom>
          <a:noFill/>
        </p:spPr>
        <p:txBody>
          <a:bodyPr wrap="square" lIns="91246" tIns="45718" rIns="91246" bIns="45718" rtlCol="0">
            <a:spAutoFit/>
          </a:bodyPr>
          <a:lstStyle/>
          <a:p>
            <a:pPr lvl="0" defTabSz="912201">
              <a:spcAft>
                <a:spcPts val="1200"/>
              </a:spcAft>
              <a:defRPr/>
            </a:pPr>
            <a:r>
              <a:rPr lang="en-US" sz="2800" i="1" dirty="0">
                <a:solidFill>
                  <a:prstClr val="white"/>
                </a:solidFill>
                <a:latin typeface="Segoe UI Light" pitchFamily="34" charset="0"/>
              </a:rPr>
              <a:t>“I struggle with asking for accommodation — out of the fear of appearing rude. As a foreign national, there is this continuous pressure of fitting into the American culture, of appearing friendly, and getting along well with others. Plus there is a stress to prove myself in graduate school. All this leads to a constant worry in the meetings. As one example, I was in an HCI seminar and was not able to understand much. </a:t>
            </a:r>
            <a:endParaRPr kumimoji="0" lang="en-US" sz="28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7989792" y="4553679"/>
            <a:ext cx="2262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rPr>
              <a:t>- DJ, Feb 2018</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4577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Surviving Your First Support Group Meeting | by Alexandra Ringer | Change  Becomes You | Medium">
            <a:extLst>
              <a:ext uri="{FF2B5EF4-FFF2-40B4-BE49-F238E27FC236}">
                <a16:creationId xmlns:a16="http://schemas.microsoft.com/office/drawing/2014/main" id="{5331E0F7-B5AB-41B0-A748-D5EA0BCC44A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982" y="-637655"/>
            <a:ext cx="12215660" cy="8143774"/>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347264" y="468930"/>
            <a:ext cx="10057622" cy="3970314"/>
          </a:xfrm>
          <a:prstGeom prst="rect">
            <a:avLst/>
          </a:prstGeom>
          <a:noFill/>
        </p:spPr>
        <p:txBody>
          <a:bodyPr wrap="square" lIns="91246" tIns="45718" rIns="91246" bIns="45718" rtlCol="0">
            <a:spAutoFit/>
          </a:bodyPr>
          <a:lstStyle/>
          <a:p>
            <a:pPr lvl="0" defTabSz="912201">
              <a:spcAft>
                <a:spcPts val="1200"/>
              </a:spcAft>
              <a:defRPr/>
            </a:pPr>
            <a:r>
              <a:rPr lang="en-US" sz="2800" i="1" dirty="0">
                <a:solidFill>
                  <a:prstClr val="white"/>
                </a:solidFill>
                <a:latin typeface="Segoe UI Light" pitchFamily="34" charset="0"/>
              </a:rPr>
              <a:t>“I struggle with asking for accommodation — out of the fear of appearing rude. As a foreign national, there is this continuous pressure of fitting into the American culture, of appearing friendly, and getting along well with others. Plus there is a stress to prove myself in graduate school. All this leads to a constant worry in the meetings. As one example, I was in an HCI seminar and was not able to understand much. Instead of asking 10 people [present in the meeting] to speak slowly and clearly, I just sat there, pretending to do my own thing, trying to fit in...”</a:t>
            </a:r>
            <a:endParaRPr kumimoji="0" lang="en-US" sz="28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7989792" y="4553679"/>
            <a:ext cx="2262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rPr>
              <a:t>- DJ, Feb 2018</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61007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Taking Notes By Hand Better for Comprehension | Voice of America - English">
            <a:extLst>
              <a:ext uri="{FF2B5EF4-FFF2-40B4-BE49-F238E27FC236}">
                <a16:creationId xmlns:a16="http://schemas.microsoft.com/office/drawing/2014/main" id="{E8A1F153-1971-46FE-B94A-F881FD58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 y="-637655"/>
            <a:ext cx="12195982" cy="8130655"/>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8157500" y="4634172"/>
            <a:ext cx="23756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Light" pitchFamily="34" charset="0"/>
                <a:ea typeface="+mn-ea"/>
                <a:cs typeface="+mn-cs"/>
              </a:rPr>
              <a:t>Ather</a:t>
            </a: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Jan 2019</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0452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Taking Notes By Hand Better for Comprehension | Voice of America - English">
            <a:extLst>
              <a:ext uri="{FF2B5EF4-FFF2-40B4-BE49-F238E27FC236}">
                <a16:creationId xmlns:a16="http://schemas.microsoft.com/office/drawing/2014/main" id="{E8A1F153-1971-46FE-B94A-F881FD58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 y="-637655"/>
            <a:ext cx="12195982" cy="8130655"/>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1551023" y="1763193"/>
            <a:ext cx="8969396" cy="830993"/>
          </a:xfrm>
          <a:prstGeom prst="rect">
            <a:avLst/>
          </a:prstGeom>
          <a:noFill/>
        </p:spPr>
        <p:txBody>
          <a:bodyPr wrap="square" lIns="91246" tIns="45718" rIns="91246" bIns="45718" rtlCol="0">
            <a:spAutoFit/>
          </a:bodyPr>
          <a:lstStyle/>
          <a:p>
            <a:pPr marL="0" marR="0" lvl="0" indent="0" defTabSz="912201"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“In an attempt to be ‘normal’, I tried to take notes myself during [my] meetings with [a potential advisor].</a:t>
            </a:r>
            <a:endPar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8157500" y="4634172"/>
            <a:ext cx="23756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Light" pitchFamily="34" charset="0"/>
                <a:ea typeface="+mn-ea"/>
                <a:cs typeface="+mn-cs"/>
              </a:rPr>
              <a:t>Ather</a:t>
            </a: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Jan 2019</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5617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al-Time Captioning">
            <a:extLst>
              <a:ext uri="{FF2B5EF4-FFF2-40B4-BE49-F238E27FC236}">
                <a16:creationId xmlns:a16="http://schemas.microsoft.com/office/drawing/2014/main" id="{89C81D59-056A-460D-910B-422E40244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07" y="0"/>
            <a:ext cx="1292501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E841445-D3F5-4D1C-B2FE-E1E4A2679567}"/>
              </a:ext>
            </a:extLst>
          </p:cNvPr>
          <p:cNvSpPr/>
          <p:nvPr/>
        </p:nvSpPr>
        <p:spPr>
          <a:xfrm>
            <a:off x="-17260" y="0"/>
            <a:ext cx="12216084"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Light" panose="020B0502040204020203" pitchFamily="34" charset="0"/>
              <a:cs typeface="Segoe UI Light" panose="020B0502040204020203" pitchFamily="34" charset="0"/>
            </a:endParaRPr>
          </a:p>
        </p:txBody>
      </p:sp>
      <p:sp>
        <p:nvSpPr>
          <p:cNvPr id="2" name="Rectangle 1">
            <a:extLst>
              <a:ext uri="{FF2B5EF4-FFF2-40B4-BE49-F238E27FC236}">
                <a16:creationId xmlns:a16="http://schemas.microsoft.com/office/drawing/2014/main" id="{5518F287-5216-4637-AC43-25AB62EF1213}"/>
              </a:ext>
            </a:extLst>
          </p:cNvPr>
          <p:cNvSpPr/>
          <p:nvPr/>
        </p:nvSpPr>
        <p:spPr>
          <a:xfrm>
            <a:off x="503871" y="574220"/>
            <a:ext cx="81916" cy="16070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DBA8E2-8C77-4862-8B23-1EC44E22BDAD}"/>
              </a:ext>
            </a:extLst>
          </p:cNvPr>
          <p:cNvSpPr/>
          <p:nvPr/>
        </p:nvSpPr>
        <p:spPr>
          <a:xfrm>
            <a:off x="5345708" y="4154250"/>
            <a:ext cx="6493550" cy="1200329"/>
          </a:xfrm>
          <a:prstGeom prst="rect">
            <a:avLst/>
          </a:prstGeom>
          <a:effectLst/>
        </p:spPr>
        <p:txBody>
          <a:bodyPr wrap="square">
            <a:spAutoFit/>
          </a:bodyPr>
          <a:lstStyle/>
          <a:p>
            <a:pPr lvl="0" algn="r" defTabSz="912201">
              <a:defRPr/>
            </a:pPr>
            <a:r>
              <a:rPr lang="en-US" sz="2400" dirty="0">
                <a:solidFill>
                  <a:schemeClr val="bg1"/>
                </a:solidFill>
                <a:latin typeface="Segoe UI Light" panose="020B0502040204020203" pitchFamily="34" charset="0"/>
                <a:cs typeface="Segoe UI Light" panose="020B0502040204020203" pitchFamily="34" charset="0"/>
              </a:rPr>
              <a:t>In graduate school, people with disabilities </a:t>
            </a:r>
          </a:p>
          <a:p>
            <a:pPr lvl="0" algn="r" defTabSz="912201">
              <a:defRPr/>
            </a:pPr>
            <a:r>
              <a:rPr lang="en-US" sz="2400" dirty="0">
                <a:solidFill>
                  <a:schemeClr val="bg1"/>
                </a:solidFill>
                <a:latin typeface="Segoe UI Light" panose="020B0502040204020203" pitchFamily="34" charset="0"/>
                <a:cs typeface="Segoe UI Light" panose="020B0502040204020203" pitchFamily="34" charset="0"/>
              </a:rPr>
              <a:t>use </a:t>
            </a:r>
            <a:r>
              <a:rPr lang="en-US" sz="2400" dirty="0">
                <a:solidFill>
                  <a:srgbClr val="FFC000"/>
                </a:solidFill>
                <a:latin typeface="Segoe UI Semibold" panose="020B0702040204020203" pitchFamily="34" charset="0"/>
                <a:cs typeface="Segoe UI Semibold" panose="020B0702040204020203" pitchFamily="34" charset="0"/>
              </a:rPr>
              <a:t>various disability accommodations </a:t>
            </a:r>
          </a:p>
          <a:p>
            <a:pPr lvl="0" algn="r" defTabSz="912201">
              <a:defRPr/>
            </a:pPr>
            <a:r>
              <a:rPr lang="en-US" sz="2400" dirty="0">
                <a:solidFill>
                  <a:schemeClr val="bg1"/>
                </a:solidFill>
                <a:latin typeface="Segoe UI Light" panose="020B0502040204020203" pitchFamily="34" charset="0"/>
                <a:cs typeface="Segoe UI Light" panose="020B0502040204020203" pitchFamily="34" charset="0"/>
              </a:rPr>
              <a:t>to learn, network, and do research.</a:t>
            </a:r>
          </a:p>
        </p:txBody>
      </p:sp>
    </p:spTree>
    <p:extLst>
      <p:ext uri="{BB962C8B-B14F-4D97-AF65-F5344CB8AC3E}">
        <p14:creationId xmlns:p14="http://schemas.microsoft.com/office/powerpoint/2010/main" val="3672967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Taking Notes By Hand Better for Comprehension | Voice of America - English">
            <a:extLst>
              <a:ext uri="{FF2B5EF4-FFF2-40B4-BE49-F238E27FC236}">
                <a16:creationId xmlns:a16="http://schemas.microsoft.com/office/drawing/2014/main" id="{E8A1F153-1971-46FE-B94A-F881FD58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 y="-637655"/>
            <a:ext cx="12195982" cy="8130655"/>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1551023" y="1763193"/>
            <a:ext cx="8969396" cy="1200325"/>
          </a:xfrm>
          <a:prstGeom prst="rect">
            <a:avLst/>
          </a:prstGeom>
          <a:noFill/>
        </p:spPr>
        <p:txBody>
          <a:bodyPr wrap="square" lIns="91246" tIns="45718" rIns="91246" bIns="45718" rtlCol="0">
            <a:spAutoFit/>
          </a:bodyPr>
          <a:lstStyle/>
          <a:p>
            <a:pPr marL="0" marR="0" lvl="0" indent="0" defTabSz="912201"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“In an attempt to be ‘normal’, I tried to take notes myself during [my] meetings with [a potential advisor]. [Because of my limited dexterity in hands,]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my notes are always incomplete…</a:t>
            </a:r>
          </a:p>
        </p:txBody>
      </p:sp>
      <p:sp>
        <p:nvSpPr>
          <p:cNvPr id="14" name="Rectangle 13">
            <a:extLst>
              <a:ext uri="{FF2B5EF4-FFF2-40B4-BE49-F238E27FC236}">
                <a16:creationId xmlns:a16="http://schemas.microsoft.com/office/drawing/2014/main" id="{2D4917DA-DBD8-4171-A0FC-8A38C988084D}"/>
              </a:ext>
            </a:extLst>
          </p:cNvPr>
          <p:cNvSpPr/>
          <p:nvPr/>
        </p:nvSpPr>
        <p:spPr>
          <a:xfrm>
            <a:off x="8157500" y="4634172"/>
            <a:ext cx="23756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Light" pitchFamily="34" charset="0"/>
                <a:ea typeface="+mn-ea"/>
                <a:cs typeface="+mn-cs"/>
              </a:rPr>
              <a:t>Ather</a:t>
            </a: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Jan 2019</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871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Taking Notes By Hand Better for Comprehension | Voice of America - English">
            <a:extLst>
              <a:ext uri="{FF2B5EF4-FFF2-40B4-BE49-F238E27FC236}">
                <a16:creationId xmlns:a16="http://schemas.microsoft.com/office/drawing/2014/main" id="{E8A1F153-1971-46FE-B94A-F881FD58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 y="-637655"/>
            <a:ext cx="12195982" cy="8130655"/>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1551023" y="1763193"/>
            <a:ext cx="8969396" cy="1938988"/>
          </a:xfrm>
          <a:prstGeom prst="rect">
            <a:avLst/>
          </a:prstGeom>
          <a:noFill/>
        </p:spPr>
        <p:txBody>
          <a:bodyPr wrap="square" lIns="91246" tIns="45718" rIns="91246" bIns="45718" rtlCol="0">
            <a:spAutoFit/>
          </a:bodyPr>
          <a:lstStyle/>
          <a:p>
            <a:pPr marL="0" marR="0" lvl="0" indent="0" defTabSz="912201"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“In an attempt to be ‘normal’, I tried to take notes myself during [my] meetings with [a potential advisor]. [Because of my limited dexterity in hands,]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my notes are always incomplete…</a:t>
            </a: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 But I didn’t ask for help. [Writing notes myself] is one of those things that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make me feel like the other students.</a:t>
            </a: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 </a:t>
            </a:r>
            <a:endPar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8157500" y="4634172"/>
            <a:ext cx="23756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Light" pitchFamily="34" charset="0"/>
                <a:ea typeface="+mn-ea"/>
                <a:cs typeface="+mn-cs"/>
              </a:rPr>
              <a:t>Ather</a:t>
            </a: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Jan 2019</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9113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Taking Notes By Hand Better for Comprehension | Voice of America - English">
            <a:extLst>
              <a:ext uri="{FF2B5EF4-FFF2-40B4-BE49-F238E27FC236}">
                <a16:creationId xmlns:a16="http://schemas.microsoft.com/office/drawing/2014/main" id="{E8A1F153-1971-46FE-B94A-F881FD58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 y="-637655"/>
            <a:ext cx="12195982" cy="8130655"/>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1551023" y="1763193"/>
            <a:ext cx="8969396" cy="3200872"/>
          </a:xfrm>
          <a:prstGeom prst="rect">
            <a:avLst/>
          </a:prstGeom>
          <a:noFill/>
        </p:spPr>
        <p:txBody>
          <a:bodyPr wrap="square" lIns="91246" tIns="45718" rIns="91246" bIns="45718" rtlCol="0">
            <a:spAutoFit/>
          </a:bodyPr>
          <a:lstStyle/>
          <a:p>
            <a:pPr marL="0" marR="0" lvl="0" indent="0" defTabSz="912201"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“In an attempt to be ‘normal’, I tried to take notes myself during [my] meetings with [a potential advisor]. [Because of my limited dexterity in hands,]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my notes are always incomplete…</a:t>
            </a: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 But I didn’t ask for help. [Writing notes myself] is one of those things that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make me feel like the other students.</a:t>
            </a: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 It was also because at the [beginning of graduate school],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 really wanted him as an advisor and wanted to impress him </a:t>
            </a: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[instead of appearing incompetent].”</a:t>
            </a:r>
          </a:p>
          <a:p>
            <a:pPr marL="0" marR="0" lvl="0" indent="0" algn="just" defTabSz="912201" rtl="0" eaLnBrk="1" fontAlgn="auto" latinLnBrk="0" hangingPunct="1">
              <a:lnSpc>
                <a:spcPct val="100000"/>
              </a:lnSpc>
              <a:spcBef>
                <a:spcPts val="0"/>
              </a:spcBef>
              <a:spcAft>
                <a:spcPts val="1200"/>
              </a:spcAft>
              <a:buClrTx/>
              <a:buSzTx/>
              <a:buFontTx/>
              <a:buNone/>
              <a:tabLst/>
              <a:defRPr/>
            </a:pPr>
            <a:endPar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8157500" y="4634172"/>
            <a:ext cx="23756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Light" pitchFamily="34" charset="0"/>
                <a:ea typeface="+mn-ea"/>
                <a:cs typeface="+mn-cs"/>
              </a:rPr>
              <a:t>Ather</a:t>
            </a: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Jan 2019</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5061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Taking Notes By Hand Better for Comprehension | Voice of America - English">
            <a:extLst>
              <a:ext uri="{FF2B5EF4-FFF2-40B4-BE49-F238E27FC236}">
                <a16:creationId xmlns:a16="http://schemas.microsoft.com/office/drawing/2014/main" id="{E8A1F153-1971-46FE-B94A-F881FD58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 y="-637655"/>
            <a:ext cx="12195982" cy="8130655"/>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3982" y="0"/>
            <a:ext cx="12195982" cy="6858000"/>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1551023" y="1763193"/>
            <a:ext cx="8969396" cy="3200872"/>
          </a:xfrm>
          <a:prstGeom prst="rect">
            <a:avLst/>
          </a:prstGeom>
          <a:noFill/>
        </p:spPr>
        <p:txBody>
          <a:bodyPr wrap="square" lIns="91246" tIns="45718" rIns="91246" bIns="45718" rtlCol="0">
            <a:spAutoFit/>
          </a:bodyPr>
          <a:lstStyle/>
          <a:p>
            <a:pPr marL="0" marR="0" lvl="0" indent="0" defTabSz="912201"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“In an attempt to be ‘normal’, I tried to take notes myself during [my] meetings with [a potential advisor]. [Because of my limited dexterity in hands,]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my notes are always incomplete…</a:t>
            </a: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 But I didn’t ask for help. [Writing notes myself] is one of those things that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make me feel like the other students.</a:t>
            </a: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 It was also because at the [beginning of graduate school], </a:t>
            </a:r>
            <a:r>
              <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 really wanted him as an advisor and wanted to impress him </a:t>
            </a:r>
            <a:r>
              <a:rPr kumimoji="0" lang="en-US" sz="2400" b="0" i="1" u="none" strike="noStrike" kern="1200" cap="none" spc="0" normalizeH="0" baseline="0" noProof="0" dirty="0">
                <a:ln>
                  <a:noFill/>
                </a:ln>
                <a:solidFill>
                  <a:prstClr val="white"/>
                </a:solidFill>
                <a:effectLst/>
                <a:uLnTx/>
                <a:uFillTx/>
                <a:latin typeface="Segoe UI Light" pitchFamily="34" charset="0"/>
                <a:ea typeface="+mn-ea"/>
                <a:cs typeface="+mn-cs"/>
              </a:rPr>
              <a:t>[instead of appearing incompetent].”</a:t>
            </a:r>
          </a:p>
          <a:p>
            <a:pPr marL="0" marR="0" lvl="0" indent="0" algn="just" defTabSz="912201" rtl="0" eaLnBrk="1" fontAlgn="auto" latinLnBrk="0" hangingPunct="1">
              <a:lnSpc>
                <a:spcPct val="100000"/>
              </a:lnSpc>
              <a:spcBef>
                <a:spcPts val="0"/>
              </a:spcBef>
              <a:spcAft>
                <a:spcPts val="1200"/>
              </a:spcAft>
              <a:buClrTx/>
              <a:buSzTx/>
              <a:buFontTx/>
              <a:buNone/>
              <a:tabLst/>
              <a:defRPr/>
            </a:pPr>
            <a:endParaRPr kumimoji="0" lang="en-US" sz="24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2D4917DA-DBD8-4171-A0FC-8A38C988084D}"/>
              </a:ext>
            </a:extLst>
          </p:cNvPr>
          <p:cNvSpPr/>
          <p:nvPr/>
        </p:nvSpPr>
        <p:spPr>
          <a:xfrm>
            <a:off x="8157500" y="4634172"/>
            <a:ext cx="23756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Light" pitchFamily="34" charset="0"/>
                <a:ea typeface="+mn-ea"/>
                <a:cs typeface="+mn-cs"/>
              </a:rPr>
              <a:t>Ather</a:t>
            </a: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Jan 2019</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BlackOverlay">
            <a:extLst>
              <a:ext uri="{FF2B5EF4-FFF2-40B4-BE49-F238E27FC236}">
                <a16:creationId xmlns:a16="http://schemas.microsoft.com/office/drawing/2014/main" id="{535832F1-41DB-4431-9262-C3801C29CB88}"/>
              </a:ext>
            </a:extLst>
          </p:cNvPr>
          <p:cNvSpPr/>
          <p:nvPr/>
        </p:nvSpPr>
        <p:spPr>
          <a:xfrm>
            <a:off x="-800" y="0"/>
            <a:ext cx="12195982"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a:endParaRPr lang="en-US" sz="2400" dirty="0">
              <a:solidFill>
                <a:prstClr val="white"/>
              </a:solidFill>
              <a:latin typeface="Segoe UI Light" panose="020B0502040204020203" pitchFamily="34" charset="0"/>
              <a:cs typeface="Segoe UI Light" panose="020B0502040204020203" pitchFamily="34" charset="0"/>
            </a:endParaRPr>
          </a:p>
          <a:p>
            <a:pPr algn="ctr"/>
            <a:r>
              <a:rPr lang="en-US" sz="2400" dirty="0">
                <a:solidFill>
                  <a:prstClr val="white"/>
                </a:solidFill>
                <a:latin typeface="Segoe UI Light" panose="020B0502040204020203" pitchFamily="34" charset="0"/>
                <a:cs typeface="Segoe UI Light" panose="020B0502040204020203" pitchFamily="34" charset="0"/>
              </a:rPr>
              <a:t>These examples show graduate school can </a:t>
            </a:r>
            <a:r>
              <a:rPr lang="en-US" sz="2400" dirty="0">
                <a:solidFill>
                  <a:srgbClr val="FFC000"/>
                </a:solidFill>
                <a:latin typeface="Segoe UI Semibold" panose="020B0702040204020203" pitchFamily="34" charset="0"/>
                <a:cs typeface="Segoe UI Semibold" panose="020B0702040204020203" pitchFamily="34" charset="0"/>
              </a:rPr>
              <a:t>magnify the fears of disclosure </a:t>
            </a:r>
          </a:p>
          <a:p>
            <a:pPr algn="ctr"/>
            <a:r>
              <a:rPr lang="en-US" sz="2400" dirty="0">
                <a:solidFill>
                  <a:prstClr val="white"/>
                </a:solidFill>
                <a:latin typeface="Segoe UI Light" panose="020B0502040204020203" pitchFamily="34" charset="0"/>
                <a:cs typeface="Segoe UI Light" panose="020B0502040204020203" pitchFamily="34" charset="0"/>
              </a:rPr>
              <a:t>due to increased </a:t>
            </a:r>
            <a:r>
              <a:rPr lang="en-US" sz="2400" dirty="0">
                <a:solidFill>
                  <a:srgbClr val="FFC000"/>
                </a:solidFill>
                <a:latin typeface="Segoe UI Semibold" panose="020B0702040204020203" pitchFamily="34" charset="0"/>
                <a:cs typeface="Segoe UI Semibold" panose="020B0702040204020203" pitchFamily="34" charset="0"/>
              </a:rPr>
              <a:t>self-expectation</a:t>
            </a:r>
            <a:r>
              <a:rPr lang="en-US" sz="2400" dirty="0">
                <a:solidFill>
                  <a:prstClr val="white"/>
                </a:solidFill>
                <a:latin typeface="Segoe UI Light" panose="020B0502040204020203" pitchFamily="34" charset="0"/>
                <a:cs typeface="Segoe UI Light" panose="020B0502040204020203" pitchFamily="34" charset="0"/>
              </a:rPr>
              <a:t> and due to </a:t>
            </a:r>
            <a:r>
              <a:rPr lang="en-US" sz="2400" dirty="0">
                <a:solidFill>
                  <a:srgbClr val="FFC000"/>
                </a:solidFill>
                <a:latin typeface="Segoe UI Semibold" panose="020B0702040204020203" pitchFamily="34" charset="0"/>
                <a:cs typeface="Segoe UI Semibold" panose="020B0702040204020203" pitchFamily="34" charset="0"/>
              </a:rPr>
              <a:t>power relationships.</a:t>
            </a:r>
            <a:br>
              <a:rPr lang="en-US" sz="2400" dirty="0"/>
            </a:b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865490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Developing Soft Skills with College Students - Knack Notes">
            <a:extLst>
              <a:ext uri="{FF2B5EF4-FFF2-40B4-BE49-F238E27FC236}">
                <a16:creationId xmlns:a16="http://schemas.microsoft.com/office/drawing/2014/main" id="{068503A5-E8B3-430E-ADBF-86343CC5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12042"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584771"/>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Self-image</a:t>
            </a: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Themes</a:t>
            </a:r>
          </a:p>
        </p:txBody>
      </p:sp>
      <p:cxnSp>
        <p:nvCxnSpPr>
          <p:cNvPr id="11" name="HorizontalRule" descr=" 8">
            <a:extLst>
              <a:ext uri="{FF2B5EF4-FFF2-40B4-BE49-F238E27FC236}">
                <a16:creationId xmlns:a16="http://schemas.microsoft.com/office/drawing/2014/main" id="{176A533E-6CB1-4BD9-88D7-DD7F76D6BCD3}"/>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12470366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Developing Soft Skills with College Students - Knack Notes">
            <a:extLst>
              <a:ext uri="{FF2B5EF4-FFF2-40B4-BE49-F238E27FC236}">
                <a16:creationId xmlns:a16="http://schemas.microsoft.com/office/drawing/2014/main" id="{068503A5-E8B3-430E-ADBF-86343CC5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12042"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1269574"/>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Self-image</a:t>
            </a:r>
          </a:p>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Relationships</a:t>
            </a: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Themes</a:t>
            </a:r>
          </a:p>
        </p:txBody>
      </p:sp>
      <p:cxnSp>
        <p:nvCxnSpPr>
          <p:cNvPr id="11" name="HorizontalRule" descr=" 8">
            <a:extLst>
              <a:ext uri="{FF2B5EF4-FFF2-40B4-BE49-F238E27FC236}">
                <a16:creationId xmlns:a16="http://schemas.microsoft.com/office/drawing/2014/main" id="{176A533E-6CB1-4BD9-88D7-DD7F76D6BCD3}"/>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5179420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Developing Soft Skills with College Students - Knack Notes">
            <a:extLst>
              <a:ext uri="{FF2B5EF4-FFF2-40B4-BE49-F238E27FC236}">
                <a16:creationId xmlns:a16="http://schemas.microsoft.com/office/drawing/2014/main" id="{068503A5-E8B3-430E-ADBF-86343CC5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12042"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1269574"/>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Self-image</a:t>
            </a:r>
          </a:p>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Relationships</a:t>
            </a: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Themes</a:t>
            </a:r>
          </a:p>
        </p:txBody>
      </p:sp>
      <p:cxnSp>
        <p:nvCxnSpPr>
          <p:cNvPr id="11" name="HorizontalRule" descr=" 8">
            <a:extLst>
              <a:ext uri="{FF2B5EF4-FFF2-40B4-BE49-F238E27FC236}">
                <a16:creationId xmlns:a16="http://schemas.microsoft.com/office/drawing/2014/main" id="{176A533E-6CB1-4BD9-88D7-DD7F76D6BCD3}"/>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
        <p:nvSpPr>
          <p:cNvPr id="7" name="Rectangle 6">
            <a:extLst>
              <a:ext uri="{FF2B5EF4-FFF2-40B4-BE49-F238E27FC236}">
                <a16:creationId xmlns:a16="http://schemas.microsoft.com/office/drawing/2014/main" id="{04B38AC9-1F08-4C5A-9073-75311C93AFEF}"/>
              </a:ext>
            </a:extLst>
          </p:cNvPr>
          <p:cNvSpPr/>
          <p:nvPr/>
        </p:nvSpPr>
        <p:spPr>
          <a:xfrm>
            <a:off x="2110235" y="4157989"/>
            <a:ext cx="8722521" cy="830997"/>
          </a:xfrm>
          <a:prstGeom prst="rect">
            <a:avLst/>
          </a:prstGeom>
        </p:spPr>
        <p:txBody>
          <a:bodyPr wrap="square">
            <a:spAutoFit/>
          </a:bodyPr>
          <a:lstStyle/>
          <a:p>
            <a:pPr defTabSz="456039"/>
            <a:r>
              <a:rPr lang="en-US" sz="2400" dirty="0">
                <a:solidFill>
                  <a:srgbClr val="FFC000"/>
                </a:solidFill>
                <a:latin typeface="Segoe UI Semibold" panose="020B0702040204020203" pitchFamily="34" charset="0"/>
                <a:cs typeface="Segoe UI Semibold" panose="020B0702040204020203" pitchFamily="34" charset="0"/>
              </a:rPr>
              <a:t>Complex</a:t>
            </a:r>
            <a:r>
              <a:rPr lang="en-US" sz="2400" dirty="0">
                <a:solidFill>
                  <a:prstClr val="white"/>
                </a:solidFill>
                <a:latin typeface="Segoe UI Light" panose="020B0502040204020203" pitchFamily="34" charset="0"/>
                <a:cs typeface="Segoe UI Light" panose="020B0502040204020203" pitchFamily="34" charset="0"/>
              </a:rPr>
              <a:t> </a:t>
            </a:r>
            <a:r>
              <a:rPr lang="en-US" sz="2400" dirty="0">
                <a:solidFill>
                  <a:srgbClr val="FFC000"/>
                </a:solidFill>
                <a:latin typeface="Segoe UI Semibold" panose="020B0702040204020203" pitchFamily="34" charset="0"/>
                <a:cs typeface="Segoe UI Semibold" panose="020B0702040204020203" pitchFamily="34" charset="0"/>
              </a:rPr>
              <a:t>relationships in graduate school </a:t>
            </a:r>
            <a:r>
              <a:rPr lang="en-US" sz="2400" dirty="0">
                <a:solidFill>
                  <a:prstClr val="white"/>
                </a:solidFill>
                <a:latin typeface="Segoe UI Light" panose="020B0502040204020203" pitchFamily="34" charset="0"/>
                <a:cs typeface="Segoe UI Light" panose="020B0502040204020203" pitchFamily="34" charset="0"/>
              </a:rPr>
              <a:t>impact our </a:t>
            </a:r>
          </a:p>
          <a:p>
            <a:pPr defTabSz="456039"/>
            <a:r>
              <a:rPr lang="en-US" sz="2400" dirty="0">
                <a:solidFill>
                  <a:prstClr val="white"/>
                </a:solidFill>
                <a:latin typeface="Segoe UI Light" panose="020B0502040204020203" pitchFamily="34" charset="0"/>
                <a:cs typeface="Segoe UI Light" panose="020B0502040204020203" pitchFamily="34" charset="0"/>
              </a:rPr>
              <a:t>disability and the accommodation process. </a:t>
            </a:r>
            <a:endParaRPr lang="en-US" sz="2800" dirty="0">
              <a:solidFill>
                <a:srgbClr val="FFC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167880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 part of an event, a few CSE students had decided to hangout at the beach. I wanted to go as well. [...] I took an Uber to the beach [...]</a:t>
            </a:r>
            <a:endPar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endParaRP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498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 part of an event, a few CSE students had decided to hangout at the beach. I wanted to go as well. [...] I took an Uber to the beach [...]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I was worried about how I would find the group once I got there.</a:t>
            </a:r>
            <a:r>
              <a:rPr kumimoji="0" lang="en-US" sz="22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The event organizer just sent a picture to the event page saying, “we found a spot”. </a:t>
            </a: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70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 part of an event, a few CSE students had decided to hangout at the beach. I wanted to go as well. [...] I took an Uber to the beach [...]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I was worried about how I would find the group once I got there.</a:t>
            </a:r>
            <a:r>
              <a:rPr kumimoji="0" lang="en-US" sz="22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The event organizer just sent a picture to the event page saying, “we found a spot”.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Ok, I thought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I’ll just send the picture to Aira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(the visual interpreter service) and have them find the group for me. </a:t>
            </a:r>
            <a:endPar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endParaRP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38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people talking at a book event at the Writers' Institute">
            <a:extLst>
              <a:ext uri="{FF2B5EF4-FFF2-40B4-BE49-F238E27FC236}">
                <a16:creationId xmlns:a16="http://schemas.microsoft.com/office/drawing/2014/main" id="{58E8E688-97CD-486A-B6ED-D0AC0C3B8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3" y="0"/>
            <a:ext cx="12244010" cy="81626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47C9DC-4438-43B6-A482-45B1772C54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3A6032-A883-4022-A7BA-68F7BCCFB9EA}"/>
              </a:ext>
            </a:extLst>
          </p:cNvPr>
          <p:cNvSpPr>
            <a:spLocks noGrp="1"/>
          </p:cNvSpPr>
          <p:nvPr>
            <p:ph idx="1"/>
          </p:nvPr>
        </p:nvSpPr>
        <p:spPr/>
        <p:txBody>
          <a:bodyPr/>
          <a:lstStyle/>
          <a:p>
            <a:endParaRPr lang="en-US"/>
          </a:p>
        </p:txBody>
      </p:sp>
      <p:sp>
        <p:nvSpPr>
          <p:cNvPr id="8" name="Rectangle 7">
            <a:extLst>
              <a:ext uri="{FF2B5EF4-FFF2-40B4-BE49-F238E27FC236}">
                <a16:creationId xmlns:a16="http://schemas.microsoft.com/office/drawing/2014/main" id="{86C52B83-609E-4876-BE22-9DF1DBDA574D}"/>
              </a:ext>
            </a:extLst>
          </p:cNvPr>
          <p:cNvSpPr/>
          <p:nvPr/>
        </p:nvSpPr>
        <p:spPr>
          <a:xfrm>
            <a:off x="-17260" y="0"/>
            <a:ext cx="1221608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6A9D9E1B-ADE6-4529-812E-DDAF31C36F71}"/>
              </a:ext>
            </a:extLst>
          </p:cNvPr>
          <p:cNvSpPr/>
          <p:nvPr/>
        </p:nvSpPr>
        <p:spPr>
          <a:xfrm>
            <a:off x="304800" y="1184707"/>
            <a:ext cx="6176009" cy="830997"/>
          </a:xfrm>
          <a:prstGeom prst="rect">
            <a:avLst/>
          </a:prstGeom>
          <a:effectLst/>
        </p:spPr>
        <p:txBody>
          <a:bodyPr wrap="square">
            <a:spAutoFit/>
          </a:bodyPr>
          <a:lstStyle/>
          <a:p>
            <a:pPr lvl="0" defTabSz="912201">
              <a:spcAft>
                <a:spcPts val="600"/>
              </a:spcAft>
              <a:defRPr/>
            </a:pPr>
            <a:r>
              <a:rPr lang="en-US" sz="2400" dirty="0">
                <a:solidFill>
                  <a:schemeClr val="bg1"/>
                </a:solidFill>
                <a:latin typeface="Segoe UI Light" panose="020B0502040204020203" pitchFamily="34" charset="0"/>
                <a:cs typeface="Segoe UI Light" panose="020B0502040204020203" pitchFamily="34" charset="0"/>
              </a:rPr>
              <a:t>However, these pre-planned accommodations </a:t>
            </a:r>
            <a:r>
              <a:rPr lang="en-US" sz="2400" dirty="0">
                <a:solidFill>
                  <a:srgbClr val="FFC000"/>
                </a:solidFill>
                <a:latin typeface="Segoe UI Semibold" panose="020B0702040204020203" pitchFamily="34" charset="0"/>
                <a:cs typeface="Segoe UI Semibold" panose="020B0702040204020203" pitchFamily="34" charset="0"/>
              </a:rPr>
              <a:t>may not work </a:t>
            </a:r>
            <a:r>
              <a:rPr lang="en-US" sz="2400" dirty="0">
                <a:solidFill>
                  <a:schemeClr val="bg1"/>
                </a:solidFill>
                <a:latin typeface="Segoe UI Light" panose="020B0502040204020203" pitchFamily="34" charset="0"/>
                <a:cs typeface="Segoe UI Light" panose="020B0502040204020203" pitchFamily="34" charset="0"/>
              </a:rPr>
              <a:t>in many situations. </a:t>
            </a:r>
          </a:p>
        </p:txBody>
      </p:sp>
    </p:spTree>
    <p:extLst>
      <p:ext uri="{BB962C8B-B14F-4D97-AF65-F5344CB8AC3E}">
        <p14:creationId xmlns:p14="http://schemas.microsoft.com/office/powerpoint/2010/main" val="246084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 part of an event, a few CSE students had decided to hangout at the beach. I wanted to go as well. [...] I took an Uber to the beach [...]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I was worried about how I would find the group once I got there.</a:t>
            </a:r>
            <a:r>
              <a:rPr kumimoji="0" lang="en-US" sz="22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The event organizer just sent a picture to the event page saying, “we found a spot”.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Ok, I thought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I’ll just send the picture to Aira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(the visual interpreter service) and have them find the group for me. </a:t>
            </a:r>
            <a:endParaRPr lang="en-US" sz="2200" i="1" dirty="0">
              <a:solidFill>
                <a:prstClr val="white"/>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[However,] when I got to the beach, I became a little anxious. So, I tried to call [a friend] whose phone number I had but she didn’t answer. I posted in the event group: “I am at the entrance. Can somebody get me?”</a:t>
            </a:r>
            <a:endPar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endParaRP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19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656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 part of an event, a few CSE students had decided to hangout at the beach. I wanted to go as well. [...] I took an Uber to the beach [...]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I was worried about how I would find the group once I got there.</a:t>
            </a:r>
            <a:r>
              <a:rPr kumimoji="0" lang="en-US" sz="2200" b="0" i="1"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The event organizer just sent a picture to the event page saying, “we found a spot”.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Ok, I thought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I’ll just send the picture to Aira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(the visual interpreter service) and have them find the group for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i="1" dirty="0">
              <a:solidFill>
                <a:prstClr val="white"/>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[However,] when I got to the beach, I became a little anxious. So, I tried to call [a friend] whose phone number I had but she didn’t answer. I posted in the event group: “I am at the entrance. Can somebody get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i="1" dirty="0">
              <a:solidFill>
                <a:prstClr val="white"/>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I got a text back: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“Knowing where you are would help :)”</a:t>
            </a: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729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I wanted to say “I obviously don’t know where I am” but I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didn’t want to appear as this helpless person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asking for help [...]</a:t>
            </a: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38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I wanted to say “I obviously don’t know where I am” but I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didn’t want to appear as this helpless person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asking for help [...] [So,] I opened Aira and called the agent. It was an extremely stressful situation because I had to send the picture of the spot to the Aira agent, and [to upload the picture], I was asked to share my Facebook password because the email wasn’t working for some reason.</a:t>
            </a:r>
            <a:endPar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endParaRP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289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I wanted to say “I obviously don’t know where I am” but I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didn’t want to appear as this helpless person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asking for help [...] [So,] I opened Aira and called the agent. It was an extremely stressful situation because I had to send the picture of the spot to the Aira agent, and [to upload the picture], I was asked to share my Facebook password because the email wasn’t working for some reason.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Sharing password with a random stranger! </a:t>
            </a: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110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I wanted to say “I obviously don’t know where I am” but I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didn’t want to appear as this helpless person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asking for help [...] [So,] I opened Aira and called the agent. It was an extremely stressful situation because I had to send the picture of the spot to the Aira agent, and [to upload the picture], I was asked to share my Facebook password because the email wasn’t working for some reason.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Sharing password with a random stranger!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And on top of that [since the app uses the phone camera], I was afraid that people might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perceive me as a weirdo or pervert taking pictures of people and women!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48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I wanted to say “I obviously don’t know where I am” but I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didn’t want to appear as this helpless person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asking for help [...] [So,] I opened Aira and called the agent. It was an extremely stressful situation because I had to send the picture of the spot to the Aira agent, and [to upload the picture], I was asked to share my Facebook password because the email wasn’t working for some reason.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Sharing password with a random stranger!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And on top of that [since the app uses the phone camera], I was afraid that people might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perceive me as a weirdo or pervert taking pictures of people and women!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Luckily, I found a few other people who were also looking for the group on the beach. I ended the [Aira] call there.”</a:t>
            </a: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758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01F00-77A9-4126-A66D-1EE6831C3E33}"/>
              </a:ext>
            </a:extLst>
          </p:cNvPr>
          <p:cNvSpPr txBox="1"/>
          <p:nvPr/>
        </p:nvSpPr>
        <p:spPr>
          <a:xfrm>
            <a:off x="479334" y="375043"/>
            <a:ext cx="7222217"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I wanted to say “I obviously don’t know where I am” but I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didn’t want to appear as this helpless person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asking for help [...] [So,] I opened Aira and called the agent. It was an extremely stressful situation because I had to send the picture of the spot to the Aira agent, and [to upload the picture], I was asked to share my Facebook password because the email wasn’t working for some reason.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Sharing password with a random stranger!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And on top of that [since the app uses the phone camera], I was afraid that people might </a:t>
            </a:r>
            <a:r>
              <a:rPr kumimoji="0" lang="en-US" sz="2200" b="0" i="1" u="none" strike="noStrike" kern="1200" cap="none" spc="0" normalizeH="0" baseline="0" noProof="0" dirty="0">
                <a:ln>
                  <a:noFill/>
                </a:ln>
                <a:solidFill>
                  <a:srgbClr val="02F5FB"/>
                </a:solidFill>
                <a:effectLst/>
                <a:uLnTx/>
                <a:uFillTx/>
                <a:latin typeface="Segoe UI Semibold" panose="020B0702040204020203" pitchFamily="34" charset="0"/>
                <a:ea typeface="+mn-ea"/>
                <a:cs typeface="Segoe UI Semibold" panose="020B0702040204020203" pitchFamily="34" charset="0"/>
              </a:rPr>
              <a:t>perceive me as a weirdo or pervert taking pictures of people and women! </a:t>
            </a: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Luckily, I found a few other people who were also looking for the group on the beach. I ended the [Aira] call there.”</a:t>
            </a:r>
          </a:p>
        </p:txBody>
      </p:sp>
      <p:pic>
        <p:nvPicPr>
          <p:cNvPr id="19458" name="Picture 2" descr="Virtual assistant app Aira">
            <a:extLst>
              <a:ext uri="{FF2B5EF4-FFF2-40B4-BE49-F238E27FC236}">
                <a16:creationId xmlns:a16="http://schemas.microsoft.com/office/drawing/2014/main" id="{1536DACB-1CC5-4A8E-B25C-202256ACA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0" r="7386"/>
          <a:stretch/>
        </p:blipFill>
        <p:spPr bwMode="auto">
          <a:xfrm>
            <a:off x="8084819" y="0"/>
            <a:ext cx="410718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1B2ED654-7248-4905-AA0A-89D10EA2F592}"/>
              </a:ext>
            </a:extLst>
          </p:cNvPr>
          <p:cNvSpPr/>
          <p:nvPr/>
        </p:nvSpPr>
        <p:spPr>
          <a:xfrm>
            <a:off x="-800" y="0"/>
            <a:ext cx="12195982" cy="6858000"/>
          </a:xfrm>
          <a:prstGeom prst="rect">
            <a:avLst/>
          </a:prstGeom>
          <a:solidFill>
            <a:schemeClr val="tx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a:endParaRPr lang="en-US" sz="2400" dirty="0">
              <a:solidFill>
                <a:prstClr val="white"/>
              </a:solidFill>
              <a:latin typeface="Segoe UI Light" panose="020B0502040204020203" pitchFamily="34" charset="0"/>
              <a:cs typeface="Segoe UI Light" panose="020B0502040204020203" pitchFamily="34" charset="0"/>
            </a:endParaRPr>
          </a:p>
          <a:p>
            <a:pPr algn="ctr"/>
            <a:r>
              <a:rPr lang="en-US" sz="2400" dirty="0">
                <a:solidFill>
                  <a:prstClr val="white"/>
                </a:solidFill>
                <a:latin typeface="Segoe UI Light" panose="020B0502040204020203" pitchFamily="34" charset="0"/>
                <a:cs typeface="Segoe UI Light" panose="020B0502040204020203" pitchFamily="34" charset="0"/>
              </a:rPr>
              <a:t>This example shows </a:t>
            </a:r>
            <a:r>
              <a:rPr lang="en-US" sz="2400" dirty="0">
                <a:solidFill>
                  <a:srgbClr val="02F5FB"/>
                </a:solidFill>
                <a:latin typeface="Segoe UI Semibold" panose="020B0702040204020203" pitchFamily="34" charset="0"/>
                <a:cs typeface="Segoe UI Semibold" panose="020B0702040204020203" pitchFamily="34" charset="0"/>
              </a:rPr>
              <a:t>how complex relationships </a:t>
            </a:r>
            <a:r>
              <a:rPr lang="en-US" sz="2400" dirty="0">
                <a:solidFill>
                  <a:prstClr val="white"/>
                </a:solidFill>
                <a:latin typeface="Segoe UI Light" panose="020B0502040204020203" pitchFamily="34" charset="0"/>
                <a:cs typeface="Segoe UI Light" panose="020B0502040204020203" pitchFamily="34" charset="0"/>
              </a:rPr>
              <a:t>(with peers on the beach, Aira agent) </a:t>
            </a:r>
          </a:p>
          <a:p>
            <a:pPr algn="ctr"/>
            <a:r>
              <a:rPr lang="en-US" sz="2400" dirty="0">
                <a:solidFill>
                  <a:prstClr val="white"/>
                </a:solidFill>
                <a:latin typeface="Segoe UI Light" panose="020B0502040204020203" pitchFamily="34" charset="0"/>
                <a:cs typeface="Segoe UI Light" panose="020B0502040204020203" pitchFamily="34" charset="0"/>
              </a:rPr>
              <a:t>can cause </a:t>
            </a:r>
            <a:r>
              <a:rPr lang="en-US" sz="2400" dirty="0">
                <a:solidFill>
                  <a:srgbClr val="02F5FB"/>
                </a:solidFill>
                <a:latin typeface="Segoe UI Semibold" panose="020B0702040204020203" pitchFamily="34" charset="0"/>
                <a:cs typeface="Segoe UI Semibold" panose="020B0702040204020203" pitchFamily="34" charset="0"/>
              </a:rPr>
              <a:t>issues of privacy and inaccessibility </a:t>
            </a:r>
            <a:r>
              <a:rPr lang="en-US" sz="2400" dirty="0">
                <a:solidFill>
                  <a:prstClr val="white"/>
                </a:solidFill>
                <a:latin typeface="Segoe UI Light" panose="020B0502040204020203" pitchFamily="34" charset="0"/>
                <a:cs typeface="Segoe UI Light" panose="020B0502040204020203" pitchFamily="34" charset="0"/>
              </a:rPr>
              <a:t>while using an accessible technology.</a:t>
            </a:r>
          </a:p>
        </p:txBody>
      </p:sp>
    </p:spTree>
    <p:extLst>
      <p:ext uri="{BB962C8B-B14F-4D97-AF65-F5344CB8AC3E}">
        <p14:creationId xmlns:p14="http://schemas.microsoft.com/office/powerpoint/2010/main" val="920156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Developing Soft Skills with College Students - Knack Notes">
            <a:extLst>
              <a:ext uri="{FF2B5EF4-FFF2-40B4-BE49-F238E27FC236}">
                <a16:creationId xmlns:a16="http://schemas.microsoft.com/office/drawing/2014/main" id="{068503A5-E8B3-430E-ADBF-86343CC5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12042"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1269574"/>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Self-image</a:t>
            </a:r>
          </a:p>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Relationships</a:t>
            </a: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Themes</a:t>
            </a:r>
          </a:p>
        </p:txBody>
      </p:sp>
      <p:cxnSp>
        <p:nvCxnSpPr>
          <p:cNvPr id="11" name="HorizontalRule" descr=" 8">
            <a:extLst>
              <a:ext uri="{FF2B5EF4-FFF2-40B4-BE49-F238E27FC236}">
                <a16:creationId xmlns:a16="http://schemas.microsoft.com/office/drawing/2014/main" id="{176A533E-6CB1-4BD9-88D7-DD7F76D6BCD3}"/>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32531553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Developing Soft Skills with College Students - Knack Notes">
            <a:extLst>
              <a:ext uri="{FF2B5EF4-FFF2-40B4-BE49-F238E27FC236}">
                <a16:creationId xmlns:a16="http://schemas.microsoft.com/office/drawing/2014/main" id="{068503A5-E8B3-430E-ADBF-86343CC5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12042"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1954377"/>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Self-image</a:t>
            </a:r>
          </a:p>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Relationships</a:t>
            </a:r>
          </a:p>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Technologies</a:t>
            </a: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Themes</a:t>
            </a:r>
          </a:p>
        </p:txBody>
      </p:sp>
      <p:cxnSp>
        <p:nvCxnSpPr>
          <p:cNvPr id="11" name="HorizontalRule" descr=" 8">
            <a:extLst>
              <a:ext uri="{FF2B5EF4-FFF2-40B4-BE49-F238E27FC236}">
                <a16:creationId xmlns:a16="http://schemas.microsoft.com/office/drawing/2014/main" id="{176A533E-6CB1-4BD9-88D7-DD7F76D6BCD3}"/>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31510241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ther Sharif (@athersharif) | Twitter">
            <a:extLst>
              <a:ext uri="{FF2B5EF4-FFF2-40B4-BE49-F238E27FC236}">
                <a16:creationId xmlns:a16="http://schemas.microsoft.com/office/drawing/2014/main" id="{8B612055-3D1B-4426-B8DE-02A02216A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751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47C9DC-4438-43B6-A482-45B1772C54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3A6032-A883-4022-A7BA-68F7BCCFB9EA}"/>
              </a:ext>
            </a:extLst>
          </p:cNvPr>
          <p:cNvSpPr>
            <a:spLocks noGrp="1"/>
          </p:cNvSpPr>
          <p:nvPr>
            <p:ph idx="1"/>
          </p:nvPr>
        </p:nvSpPr>
        <p:spPr/>
        <p:txBody>
          <a:bodyPr/>
          <a:lstStyle/>
          <a:p>
            <a:endParaRPr lang="en-US"/>
          </a:p>
        </p:txBody>
      </p:sp>
      <p:sp>
        <p:nvSpPr>
          <p:cNvPr id="8" name="Rectangle 7">
            <a:extLst>
              <a:ext uri="{FF2B5EF4-FFF2-40B4-BE49-F238E27FC236}">
                <a16:creationId xmlns:a16="http://schemas.microsoft.com/office/drawing/2014/main" id="{86C52B83-609E-4876-BE22-9DF1DBDA574D}"/>
              </a:ext>
            </a:extLst>
          </p:cNvPr>
          <p:cNvSpPr/>
          <p:nvPr/>
        </p:nvSpPr>
        <p:spPr>
          <a:xfrm>
            <a:off x="-17260" y="0"/>
            <a:ext cx="1221608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lvl="0" algn="ctr" defTabSz="912201">
              <a:defRPr/>
            </a:pPr>
            <a:r>
              <a:rPr lang="en-US" sz="2400" dirty="0">
                <a:solidFill>
                  <a:prstClr val="white"/>
                </a:solidFill>
                <a:latin typeface="Segoe UI Light" panose="020B0502040204020203" pitchFamily="34" charset="0"/>
                <a:cs typeface="Segoe UI Light" panose="020B0502040204020203" pitchFamily="34" charset="0"/>
              </a:rPr>
              <a:t>Through a trio-ethnography of </a:t>
            </a:r>
            <a:r>
              <a:rPr lang="en-US" sz="2400" dirty="0">
                <a:solidFill>
                  <a:srgbClr val="FFC000"/>
                </a:solidFill>
                <a:latin typeface="Segoe UI Semibold" panose="020B0702040204020203" pitchFamily="34" charset="0"/>
                <a:cs typeface="Segoe UI Semibold" panose="020B0702040204020203" pitchFamily="34" charset="0"/>
              </a:rPr>
              <a:t>three graduate students with disabilities,</a:t>
            </a:r>
            <a:r>
              <a:rPr lang="en-US" sz="2400" dirty="0">
                <a:solidFill>
                  <a:prstClr val="white"/>
                </a:solidFill>
                <a:latin typeface="Segoe UI Light" panose="020B0502040204020203" pitchFamily="34" charset="0"/>
                <a:cs typeface="Segoe UI Light" panose="020B0502040204020203" pitchFamily="34" charset="0"/>
              </a:rPr>
              <a:t> </a:t>
            </a:r>
          </a:p>
          <a:p>
            <a:pPr lvl="0" algn="ctr" defTabSz="912201">
              <a:defRPr/>
            </a:pPr>
            <a:r>
              <a:rPr lang="en-US" sz="2400" dirty="0">
                <a:solidFill>
                  <a:prstClr val="white"/>
                </a:solidFill>
                <a:latin typeface="Segoe UI Light" panose="020B0502040204020203" pitchFamily="34" charset="0"/>
                <a:cs typeface="Segoe UI Light" panose="020B0502040204020203" pitchFamily="34" charset="0"/>
              </a:rPr>
              <a:t>we highlight complexities of cases in which our </a:t>
            </a:r>
            <a:r>
              <a:rPr lang="en-US" sz="2400" dirty="0">
                <a:solidFill>
                  <a:srgbClr val="FFC000"/>
                </a:solidFill>
                <a:latin typeface="Segoe UI Semibold" panose="020B0702040204020203" pitchFamily="34" charset="0"/>
                <a:cs typeface="Segoe UI Semibold" panose="020B0702040204020203" pitchFamily="34" charset="0"/>
              </a:rPr>
              <a:t>usual accommodations </a:t>
            </a:r>
          </a:p>
          <a:p>
            <a:pPr lvl="0" algn="ctr" defTabSz="912201">
              <a:defRPr/>
            </a:pPr>
            <a:r>
              <a:rPr lang="en-US" sz="2400" dirty="0">
                <a:solidFill>
                  <a:srgbClr val="FFC000"/>
                </a:solidFill>
                <a:latin typeface="Segoe UI Semibold" panose="020B0702040204020203" pitchFamily="34" charset="0"/>
                <a:cs typeface="Segoe UI Semibold" panose="020B0702040204020203" pitchFamily="34" charset="0"/>
              </a:rPr>
              <a:t>did not work </a:t>
            </a:r>
            <a:r>
              <a:rPr lang="en-US" sz="2400" dirty="0">
                <a:solidFill>
                  <a:prstClr val="white"/>
                </a:solidFill>
                <a:latin typeface="Segoe UI Light" panose="020B0502040204020203" pitchFamily="34" charset="0"/>
                <a:cs typeface="Segoe UI Light" panose="020B0502040204020203" pitchFamily="34" charset="0"/>
              </a:rPr>
              <a:t>and the use of alternate in-situ coping strategies.</a:t>
            </a:r>
          </a:p>
        </p:txBody>
      </p:sp>
      <p:sp>
        <p:nvSpPr>
          <p:cNvPr id="9" name="Rectangle 8">
            <a:extLst>
              <a:ext uri="{FF2B5EF4-FFF2-40B4-BE49-F238E27FC236}">
                <a16:creationId xmlns:a16="http://schemas.microsoft.com/office/drawing/2014/main" id="{6A9D9E1B-ADE6-4529-812E-DDAF31C36F71}"/>
              </a:ext>
            </a:extLst>
          </p:cNvPr>
          <p:cNvSpPr/>
          <p:nvPr/>
        </p:nvSpPr>
        <p:spPr>
          <a:xfrm>
            <a:off x="457200" y="639769"/>
            <a:ext cx="6176009" cy="438582"/>
          </a:xfrm>
          <a:prstGeom prst="rect">
            <a:avLst/>
          </a:prstGeom>
          <a:effectLst/>
        </p:spPr>
        <p:txBody>
          <a:bodyPr wrap="square">
            <a:spAutoFit/>
          </a:bodyPr>
          <a:lstStyle/>
          <a:p>
            <a:pPr lvl="0" defTabSz="912201">
              <a:lnSpc>
                <a:spcPts val="2700"/>
              </a:lnSpc>
              <a:spcAft>
                <a:spcPts val="600"/>
              </a:spcAft>
              <a:defRPr/>
            </a:pPr>
            <a:endParaRPr lang="en-US" sz="2400"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11998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Developing Soft Skills with College Students - Knack Notes">
            <a:extLst>
              <a:ext uri="{FF2B5EF4-FFF2-40B4-BE49-F238E27FC236}">
                <a16:creationId xmlns:a16="http://schemas.microsoft.com/office/drawing/2014/main" id="{068503A5-E8B3-430E-ADBF-86343CC5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 5"/>
          <p:cNvSpPr/>
          <p:nvPr/>
        </p:nvSpPr>
        <p:spPr>
          <a:xfrm>
            <a:off x="-12042" y="0"/>
            <a:ext cx="12216084"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descr=" 4"/>
          <p:cNvSpPr txBox="1"/>
          <p:nvPr/>
        </p:nvSpPr>
        <p:spPr>
          <a:xfrm>
            <a:off x="1664886" y="2888415"/>
            <a:ext cx="9873289" cy="1954377"/>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Self-image</a:t>
            </a:r>
          </a:p>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Relationships</a:t>
            </a:r>
          </a:p>
          <a:p>
            <a:pPr marL="514350" marR="0" lvl="0" indent="-514350" algn="l" defTabSz="912201" rtl="0" eaLnBrk="1" fontAlgn="auto" latinLnBrk="0" hangingPunct="1">
              <a:lnSpc>
                <a:spcPct val="100000"/>
              </a:lnSpc>
              <a:spcBef>
                <a:spcPts val="0"/>
              </a:spcBef>
              <a:spcAft>
                <a:spcPts val="1500"/>
              </a:spcAft>
              <a:buClr>
                <a:prstClr val="white"/>
              </a:buClr>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Technologies</a:t>
            </a:r>
          </a:p>
        </p:txBody>
      </p:sp>
      <p:sp>
        <p:nvSpPr>
          <p:cNvPr id="6" name="TextBox 5" descr=" 7">
            <a:extLst>
              <a:ext uri="{FF2B5EF4-FFF2-40B4-BE49-F238E27FC236}">
                <a16:creationId xmlns:a16="http://schemas.microsoft.com/office/drawing/2014/main" id="{64636BAD-155E-4C07-B5CA-6A73827FA657}"/>
              </a:ext>
            </a:extLst>
          </p:cNvPr>
          <p:cNvSpPr txBox="1"/>
          <p:nvPr/>
        </p:nvSpPr>
        <p:spPr>
          <a:xfrm>
            <a:off x="1508549" y="1924172"/>
            <a:ext cx="5600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Themes</a:t>
            </a:r>
          </a:p>
        </p:txBody>
      </p:sp>
      <p:cxnSp>
        <p:nvCxnSpPr>
          <p:cNvPr id="11" name="HorizontalRule" descr=" 8">
            <a:extLst>
              <a:ext uri="{FF2B5EF4-FFF2-40B4-BE49-F238E27FC236}">
                <a16:creationId xmlns:a16="http://schemas.microsoft.com/office/drawing/2014/main" id="{176A533E-6CB1-4BD9-88D7-DD7F76D6BCD3}"/>
              </a:ext>
            </a:extLst>
          </p:cNvPr>
          <p:cNvCxnSpPr>
            <a:cxnSpLocks/>
          </p:cNvCxnSpPr>
          <p:nvPr/>
        </p:nvCxnSpPr>
        <p:spPr>
          <a:xfrm>
            <a:off x="1343789" y="2733948"/>
            <a:ext cx="9488968" cy="0"/>
          </a:xfrm>
          <a:prstGeom prst="line">
            <a:avLst/>
          </a:prstGeom>
          <a:noFill/>
          <a:ln w="9525" cap="flat" cmpd="sng" algn="ctr">
            <a:solidFill>
              <a:sysClr val="window" lastClr="FFFFFF">
                <a:lumMod val="65000"/>
              </a:sysClr>
            </a:solidFill>
            <a:prstDash val="solid"/>
          </a:ln>
          <a:effectLst/>
        </p:spPr>
      </p:cxnSp>
      <p:sp>
        <p:nvSpPr>
          <p:cNvPr id="7" name="Rectangle 6">
            <a:extLst>
              <a:ext uri="{FF2B5EF4-FFF2-40B4-BE49-F238E27FC236}">
                <a16:creationId xmlns:a16="http://schemas.microsoft.com/office/drawing/2014/main" id="{0C956AB7-DED1-4BBD-A3A9-D80528F36273}"/>
              </a:ext>
            </a:extLst>
          </p:cNvPr>
          <p:cNvSpPr/>
          <p:nvPr/>
        </p:nvSpPr>
        <p:spPr>
          <a:xfrm>
            <a:off x="2133096" y="4791367"/>
            <a:ext cx="8626344" cy="830997"/>
          </a:xfrm>
          <a:prstGeom prst="rect">
            <a:avLst/>
          </a:prstGeom>
        </p:spPr>
        <p:txBody>
          <a:bodyPr wrap="square">
            <a:spAutoFit/>
          </a:bodyPr>
          <a:lstStyle/>
          <a:p>
            <a:pPr defTabSz="456039"/>
            <a:r>
              <a:rPr lang="en-US" sz="2400" dirty="0">
                <a:solidFill>
                  <a:srgbClr val="FFC000"/>
                </a:solidFill>
                <a:latin typeface="Segoe UI Semibold" panose="020B0702040204020203" pitchFamily="34" charset="0"/>
                <a:cs typeface="Segoe UI Semibold" panose="020B0702040204020203" pitchFamily="34" charset="0"/>
              </a:rPr>
              <a:t>Accessible technologies can cause barriers</a:t>
            </a:r>
            <a:r>
              <a:rPr lang="en-US" sz="2400" dirty="0">
                <a:solidFill>
                  <a:prstClr val="white"/>
                </a:solidFill>
                <a:latin typeface="Segoe UI Light" panose="020B0502040204020203" pitchFamily="34" charset="0"/>
                <a:cs typeface="Segoe UI Light" panose="020B0502040204020203" pitchFamily="34" charset="0"/>
              </a:rPr>
              <a:t>, specifically when people with different disabilities interact with each other.</a:t>
            </a:r>
            <a:endParaRPr lang="en-US" sz="2800" dirty="0">
              <a:solidFill>
                <a:srgbClr val="FFC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010001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about funny in It's Breaking Bad, Bitch! by Kelsie">
            <a:extLst>
              <a:ext uri="{FF2B5EF4-FFF2-40B4-BE49-F238E27FC236}">
                <a16:creationId xmlns:a16="http://schemas.microsoft.com/office/drawing/2014/main" id="{C15235F1-1BD1-4986-ADB2-C900C2093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594038" y="3080751"/>
            <a:ext cx="11003925" cy="461661"/>
          </a:xfrm>
          <a:prstGeom prst="rect">
            <a:avLst/>
          </a:prstGeom>
          <a:noFill/>
        </p:spPr>
        <p:txBody>
          <a:bodyPr wrap="square" lIns="91246" tIns="45718" rIns="91246" bIns="45718" rtlCol="0">
            <a:spAutoFit/>
          </a:bodyPr>
          <a:lstStyle/>
          <a:p>
            <a:pPr defTabSz="912201">
              <a:spcAft>
                <a:spcPts val="1200"/>
              </a:spcAft>
              <a:defRPr/>
            </a:pPr>
            <a:r>
              <a:rPr lang="en-US" sz="2400" i="1" dirty="0">
                <a:solidFill>
                  <a:schemeClr val="bg1"/>
                </a:solidFill>
                <a:latin typeface="Segoe UI Light" pitchFamily="34" charset="0"/>
              </a:rPr>
              <a:t>“I am hard of hearing. </a:t>
            </a:r>
          </a:p>
        </p:txBody>
      </p:sp>
      <p:sp>
        <p:nvSpPr>
          <p:cNvPr id="14" name="Rectangle 13">
            <a:extLst>
              <a:ext uri="{FF2B5EF4-FFF2-40B4-BE49-F238E27FC236}">
                <a16:creationId xmlns:a16="http://schemas.microsoft.com/office/drawing/2014/main" id="{2D4917DA-DBD8-4171-A0FC-8A38C988084D}"/>
              </a:ext>
            </a:extLst>
          </p:cNvPr>
          <p:cNvSpPr/>
          <p:nvPr/>
        </p:nvSpPr>
        <p:spPr>
          <a:xfrm>
            <a:off x="9684757" y="5419808"/>
            <a:ext cx="1825115" cy="461665"/>
          </a:xfrm>
          <a:prstGeom prst="rect">
            <a:avLst/>
          </a:prstGeom>
        </p:spPr>
        <p:txBody>
          <a:bodyPr wrap="none">
            <a:spAutoFit/>
          </a:bodyPr>
          <a:lstStyle/>
          <a:p>
            <a:r>
              <a:rPr lang="en-US" sz="2400" dirty="0">
                <a:solidFill>
                  <a:schemeClr val="bg1"/>
                </a:solidFill>
                <a:latin typeface="Segoe UI Light" pitchFamily="34" charset="0"/>
              </a:rPr>
              <a:t>- DJ, Jul 2019</a:t>
            </a:r>
            <a:endParaRPr lang="en-US" sz="2400" dirty="0">
              <a:solidFill>
                <a:schemeClr val="bg1"/>
              </a:solidFill>
            </a:endParaRPr>
          </a:p>
        </p:txBody>
      </p:sp>
    </p:spTree>
    <p:extLst>
      <p:ext uri="{BB962C8B-B14F-4D97-AF65-F5344CB8AC3E}">
        <p14:creationId xmlns:p14="http://schemas.microsoft.com/office/powerpoint/2010/main" val="1600267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about funny in It's Breaking Bad, Bitch! by Kelsie">
            <a:extLst>
              <a:ext uri="{FF2B5EF4-FFF2-40B4-BE49-F238E27FC236}">
                <a16:creationId xmlns:a16="http://schemas.microsoft.com/office/drawing/2014/main" id="{C15235F1-1BD1-4986-ADB2-C900C2093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594038" y="3080751"/>
            <a:ext cx="11003925" cy="1200325"/>
          </a:xfrm>
          <a:prstGeom prst="rect">
            <a:avLst/>
          </a:prstGeom>
          <a:noFill/>
        </p:spPr>
        <p:txBody>
          <a:bodyPr wrap="square" lIns="91246" tIns="45718" rIns="91246" bIns="45718" rtlCol="0">
            <a:spAutoFit/>
          </a:bodyPr>
          <a:lstStyle/>
          <a:p>
            <a:pPr defTabSz="912201">
              <a:spcAft>
                <a:spcPts val="1200"/>
              </a:spcAft>
              <a:defRPr/>
            </a:pPr>
            <a:r>
              <a:rPr lang="en-US" sz="2400" i="1" dirty="0">
                <a:solidFill>
                  <a:schemeClr val="bg1"/>
                </a:solidFill>
                <a:latin typeface="Segoe UI Light" pitchFamily="34" charset="0"/>
              </a:rPr>
              <a:t>“I am hard of hearing. To accommodate me in the in-person accessibility seminar, we used the talking pillow approach, where we circulated objects such as a soft ball or a pen, and only the person possessing the object was allowed to speak.</a:t>
            </a:r>
          </a:p>
        </p:txBody>
      </p:sp>
      <p:sp>
        <p:nvSpPr>
          <p:cNvPr id="14" name="Rectangle 13">
            <a:extLst>
              <a:ext uri="{FF2B5EF4-FFF2-40B4-BE49-F238E27FC236}">
                <a16:creationId xmlns:a16="http://schemas.microsoft.com/office/drawing/2014/main" id="{2D4917DA-DBD8-4171-A0FC-8A38C988084D}"/>
              </a:ext>
            </a:extLst>
          </p:cNvPr>
          <p:cNvSpPr/>
          <p:nvPr/>
        </p:nvSpPr>
        <p:spPr>
          <a:xfrm>
            <a:off x="9684757" y="5419808"/>
            <a:ext cx="1825115" cy="461665"/>
          </a:xfrm>
          <a:prstGeom prst="rect">
            <a:avLst/>
          </a:prstGeom>
        </p:spPr>
        <p:txBody>
          <a:bodyPr wrap="none">
            <a:spAutoFit/>
          </a:bodyPr>
          <a:lstStyle/>
          <a:p>
            <a:r>
              <a:rPr lang="en-US" sz="2400" dirty="0">
                <a:solidFill>
                  <a:schemeClr val="bg1"/>
                </a:solidFill>
                <a:latin typeface="Segoe UI Light" pitchFamily="34" charset="0"/>
              </a:rPr>
              <a:t>- DJ, Jul 2019</a:t>
            </a:r>
            <a:endParaRPr lang="en-US" sz="2400" dirty="0">
              <a:solidFill>
                <a:schemeClr val="bg1"/>
              </a:solidFill>
            </a:endParaRPr>
          </a:p>
        </p:txBody>
      </p:sp>
    </p:spTree>
    <p:extLst>
      <p:ext uri="{BB962C8B-B14F-4D97-AF65-F5344CB8AC3E}">
        <p14:creationId xmlns:p14="http://schemas.microsoft.com/office/powerpoint/2010/main" val="2750356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about funny in It's Breaking Bad, Bitch! by Kelsie">
            <a:extLst>
              <a:ext uri="{FF2B5EF4-FFF2-40B4-BE49-F238E27FC236}">
                <a16:creationId xmlns:a16="http://schemas.microsoft.com/office/drawing/2014/main" id="{C15235F1-1BD1-4986-ADB2-C900C2093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594038" y="3080751"/>
            <a:ext cx="11003925" cy="1938988"/>
          </a:xfrm>
          <a:prstGeom prst="rect">
            <a:avLst/>
          </a:prstGeom>
          <a:noFill/>
        </p:spPr>
        <p:txBody>
          <a:bodyPr wrap="square" lIns="91246" tIns="45718" rIns="91246" bIns="45718" rtlCol="0">
            <a:spAutoFit/>
          </a:bodyPr>
          <a:lstStyle/>
          <a:p>
            <a:pPr defTabSz="912201">
              <a:spcAft>
                <a:spcPts val="1200"/>
              </a:spcAft>
              <a:defRPr/>
            </a:pPr>
            <a:r>
              <a:rPr lang="en-US" sz="2400" i="1" dirty="0">
                <a:solidFill>
                  <a:schemeClr val="bg1"/>
                </a:solidFill>
                <a:latin typeface="Segoe UI Light" pitchFamily="34" charset="0"/>
              </a:rPr>
              <a:t>“I am hard of hearing. To accommodate me in the in-person accessibility seminar, we used the talking pillow approach, where we circulated objects such as a soft ball or a pen, and only the person possessing the object was allowed to speak. </a:t>
            </a:r>
            <a:r>
              <a:rPr lang="en-US" sz="2400" i="1" dirty="0">
                <a:solidFill>
                  <a:srgbClr val="FFC000"/>
                </a:solidFill>
                <a:latin typeface="Segoe UI Semibold" panose="020B0702040204020203" pitchFamily="34" charset="0"/>
                <a:cs typeface="Segoe UI Semibold" panose="020B0702040204020203" pitchFamily="34" charset="0"/>
              </a:rPr>
              <a:t>This made so much difference!</a:t>
            </a:r>
            <a:r>
              <a:rPr lang="en-US" sz="2400" i="1" dirty="0">
                <a:solidFill>
                  <a:schemeClr val="bg1"/>
                </a:solidFill>
                <a:latin typeface="Segoe UI Light" pitchFamily="34" charset="0"/>
              </a:rPr>
              <a:t> The pillow </a:t>
            </a:r>
            <a:r>
              <a:rPr lang="en-US" sz="2400" i="1" dirty="0">
                <a:solidFill>
                  <a:srgbClr val="FFC000"/>
                </a:solidFill>
                <a:latin typeface="Segoe UI Semibold" panose="020B0702040204020203" pitchFamily="34" charset="0"/>
                <a:cs typeface="Segoe UI Semibold" panose="020B0702040204020203" pitchFamily="34" charset="0"/>
              </a:rPr>
              <a:t>ensured that people speak one at a time </a:t>
            </a:r>
            <a:r>
              <a:rPr lang="en-US" sz="2400" i="1" dirty="0">
                <a:solidFill>
                  <a:schemeClr val="bg1"/>
                </a:solidFill>
                <a:latin typeface="Segoe UI Light" pitchFamily="34" charset="0"/>
              </a:rPr>
              <a:t>and, since I read lips, </a:t>
            </a:r>
            <a:r>
              <a:rPr lang="en-US" sz="2400" i="1" dirty="0">
                <a:solidFill>
                  <a:srgbClr val="FFC000"/>
                </a:solidFill>
                <a:latin typeface="Segoe UI Semibold" panose="020B0702040204020203" pitchFamily="34" charset="0"/>
                <a:cs typeface="Segoe UI Semibold" panose="020B0702040204020203" pitchFamily="34" charset="0"/>
              </a:rPr>
              <a:t>gave me a visual indicator</a:t>
            </a:r>
            <a:r>
              <a:rPr lang="en-US" sz="2400" i="1" dirty="0">
                <a:solidFill>
                  <a:schemeClr val="bg1"/>
                </a:solidFill>
                <a:latin typeface="Segoe UI Light" pitchFamily="34" charset="0"/>
              </a:rPr>
              <a:t> of who is speaking.</a:t>
            </a:r>
          </a:p>
        </p:txBody>
      </p:sp>
      <p:sp>
        <p:nvSpPr>
          <p:cNvPr id="14" name="Rectangle 13">
            <a:extLst>
              <a:ext uri="{FF2B5EF4-FFF2-40B4-BE49-F238E27FC236}">
                <a16:creationId xmlns:a16="http://schemas.microsoft.com/office/drawing/2014/main" id="{2D4917DA-DBD8-4171-A0FC-8A38C988084D}"/>
              </a:ext>
            </a:extLst>
          </p:cNvPr>
          <p:cNvSpPr/>
          <p:nvPr/>
        </p:nvSpPr>
        <p:spPr>
          <a:xfrm>
            <a:off x="9684757" y="5419808"/>
            <a:ext cx="1825115" cy="461665"/>
          </a:xfrm>
          <a:prstGeom prst="rect">
            <a:avLst/>
          </a:prstGeom>
        </p:spPr>
        <p:txBody>
          <a:bodyPr wrap="none">
            <a:spAutoFit/>
          </a:bodyPr>
          <a:lstStyle/>
          <a:p>
            <a:r>
              <a:rPr lang="en-US" sz="2400" dirty="0">
                <a:solidFill>
                  <a:schemeClr val="bg1"/>
                </a:solidFill>
                <a:latin typeface="Segoe UI Light" pitchFamily="34" charset="0"/>
              </a:rPr>
              <a:t>- DJ, Jul 2019</a:t>
            </a:r>
            <a:endParaRPr lang="en-US" sz="2400" dirty="0">
              <a:solidFill>
                <a:schemeClr val="bg1"/>
              </a:solidFill>
            </a:endParaRPr>
          </a:p>
        </p:txBody>
      </p:sp>
    </p:spTree>
    <p:extLst>
      <p:ext uri="{BB962C8B-B14F-4D97-AF65-F5344CB8AC3E}">
        <p14:creationId xmlns:p14="http://schemas.microsoft.com/office/powerpoint/2010/main" val="1032599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about funny in It's Breaking Bad, Bitch! by Kelsie">
            <a:extLst>
              <a:ext uri="{FF2B5EF4-FFF2-40B4-BE49-F238E27FC236}">
                <a16:creationId xmlns:a16="http://schemas.microsoft.com/office/drawing/2014/main" id="{C15235F1-1BD1-4986-ADB2-C900C2093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2" y="0"/>
            <a:ext cx="12195982"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594038" y="3080751"/>
            <a:ext cx="11003925" cy="2308320"/>
          </a:xfrm>
          <a:prstGeom prst="rect">
            <a:avLst/>
          </a:prstGeom>
          <a:noFill/>
        </p:spPr>
        <p:txBody>
          <a:bodyPr wrap="square" lIns="91246" tIns="45718" rIns="91246" bIns="45718" rtlCol="0">
            <a:spAutoFit/>
          </a:bodyPr>
          <a:lstStyle/>
          <a:p>
            <a:pPr defTabSz="912201">
              <a:spcAft>
                <a:spcPts val="1200"/>
              </a:spcAft>
              <a:defRPr/>
            </a:pPr>
            <a:r>
              <a:rPr lang="en-US" sz="2400" i="1" dirty="0">
                <a:solidFill>
                  <a:schemeClr val="bg1"/>
                </a:solidFill>
                <a:latin typeface="Segoe UI Light" pitchFamily="34" charset="0"/>
              </a:rPr>
              <a:t>“I am hard of hearing. To accommodate me in the in-person accessibility seminar, we used the talking pillow approach, where we circulated objects such as a soft ball or a pen, and only the person possessing the object was allowed to speak. </a:t>
            </a:r>
            <a:r>
              <a:rPr lang="en-US" sz="2400" i="1" dirty="0">
                <a:solidFill>
                  <a:srgbClr val="FFC000"/>
                </a:solidFill>
                <a:latin typeface="Segoe UI Semibold" panose="020B0702040204020203" pitchFamily="34" charset="0"/>
                <a:cs typeface="Segoe UI Semibold" panose="020B0702040204020203" pitchFamily="34" charset="0"/>
              </a:rPr>
              <a:t>This made so much difference!</a:t>
            </a:r>
            <a:r>
              <a:rPr lang="en-US" sz="2400" i="1" dirty="0">
                <a:solidFill>
                  <a:schemeClr val="bg1"/>
                </a:solidFill>
                <a:latin typeface="Segoe UI Light" pitchFamily="34" charset="0"/>
              </a:rPr>
              <a:t> The pillow </a:t>
            </a:r>
            <a:r>
              <a:rPr lang="en-US" sz="2400" i="1" dirty="0">
                <a:solidFill>
                  <a:srgbClr val="FFC000"/>
                </a:solidFill>
                <a:latin typeface="Segoe UI Semibold" panose="020B0702040204020203" pitchFamily="34" charset="0"/>
                <a:cs typeface="Segoe UI Semibold" panose="020B0702040204020203" pitchFamily="34" charset="0"/>
              </a:rPr>
              <a:t>ensured that people speak one at a time </a:t>
            </a:r>
            <a:r>
              <a:rPr lang="en-US" sz="2400" i="1" dirty="0">
                <a:solidFill>
                  <a:schemeClr val="bg1"/>
                </a:solidFill>
                <a:latin typeface="Segoe UI Light" pitchFamily="34" charset="0"/>
              </a:rPr>
              <a:t>and, since I read lips, </a:t>
            </a:r>
            <a:r>
              <a:rPr lang="en-US" sz="2400" i="1" dirty="0">
                <a:solidFill>
                  <a:srgbClr val="FFC000"/>
                </a:solidFill>
                <a:latin typeface="Segoe UI Semibold" panose="020B0702040204020203" pitchFamily="34" charset="0"/>
                <a:cs typeface="Segoe UI Semibold" panose="020B0702040204020203" pitchFamily="34" charset="0"/>
              </a:rPr>
              <a:t>gave me a visual indicator</a:t>
            </a:r>
            <a:r>
              <a:rPr lang="en-US" sz="2400" i="1" dirty="0">
                <a:solidFill>
                  <a:schemeClr val="bg1"/>
                </a:solidFill>
                <a:latin typeface="Segoe UI Light" pitchFamily="34" charset="0"/>
              </a:rPr>
              <a:t> of who is speaking. I felt belonged, included, and being able to productively participate!”</a:t>
            </a:r>
          </a:p>
        </p:txBody>
      </p:sp>
      <p:sp>
        <p:nvSpPr>
          <p:cNvPr id="14" name="Rectangle 13">
            <a:extLst>
              <a:ext uri="{FF2B5EF4-FFF2-40B4-BE49-F238E27FC236}">
                <a16:creationId xmlns:a16="http://schemas.microsoft.com/office/drawing/2014/main" id="{2D4917DA-DBD8-4171-A0FC-8A38C988084D}"/>
              </a:ext>
            </a:extLst>
          </p:cNvPr>
          <p:cNvSpPr/>
          <p:nvPr/>
        </p:nvSpPr>
        <p:spPr>
          <a:xfrm>
            <a:off x="9684757" y="5419808"/>
            <a:ext cx="1825115" cy="461665"/>
          </a:xfrm>
          <a:prstGeom prst="rect">
            <a:avLst/>
          </a:prstGeom>
        </p:spPr>
        <p:txBody>
          <a:bodyPr wrap="none">
            <a:spAutoFit/>
          </a:bodyPr>
          <a:lstStyle/>
          <a:p>
            <a:r>
              <a:rPr lang="en-US" sz="2400" dirty="0">
                <a:solidFill>
                  <a:schemeClr val="bg1"/>
                </a:solidFill>
                <a:latin typeface="Segoe UI Light" pitchFamily="34" charset="0"/>
              </a:rPr>
              <a:t>- DJ, Jul 2019</a:t>
            </a:r>
            <a:endParaRPr lang="en-US" sz="2400" dirty="0">
              <a:solidFill>
                <a:schemeClr val="bg1"/>
              </a:solidFill>
            </a:endParaRPr>
          </a:p>
        </p:txBody>
      </p:sp>
    </p:spTree>
    <p:extLst>
      <p:ext uri="{BB962C8B-B14F-4D97-AF65-F5344CB8AC3E}">
        <p14:creationId xmlns:p14="http://schemas.microsoft.com/office/powerpoint/2010/main" val="3152011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about funny in It's Breaking Bad, Bitch! by Kelsie">
            <a:extLst>
              <a:ext uri="{FF2B5EF4-FFF2-40B4-BE49-F238E27FC236}">
                <a16:creationId xmlns:a16="http://schemas.microsoft.com/office/drawing/2014/main" id="{C15235F1-1BD1-4986-ADB2-C900C2093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2" y="0"/>
            <a:ext cx="12195982" cy="6858000"/>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a:p>
            <a:pPr lvl="0" defTabSz="456039"/>
            <a:endParaRPr lang="en-US" sz="2400" dirty="0">
              <a:solidFill>
                <a:prstClr val="white"/>
              </a:solidFill>
              <a:latin typeface="Segoe UI Light" panose="020B0502040204020203"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594038" y="3080751"/>
            <a:ext cx="11003925" cy="2308320"/>
          </a:xfrm>
          <a:prstGeom prst="rect">
            <a:avLst/>
          </a:prstGeom>
          <a:noFill/>
        </p:spPr>
        <p:txBody>
          <a:bodyPr wrap="square" lIns="91246" tIns="45718" rIns="91246" bIns="45718" rtlCol="0">
            <a:spAutoFit/>
          </a:bodyPr>
          <a:lstStyle/>
          <a:p>
            <a:pPr defTabSz="912201">
              <a:spcAft>
                <a:spcPts val="1200"/>
              </a:spcAft>
              <a:defRPr/>
            </a:pPr>
            <a:r>
              <a:rPr lang="en-US" sz="2400" i="1" dirty="0">
                <a:solidFill>
                  <a:schemeClr val="bg1"/>
                </a:solidFill>
                <a:latin typeface="Segoe UI Light" pitchFamily="34" charset="0"/>
              </a:rPr>
              <a:t>“I am hard of hearing. To accommodate me in the in-person accessibility seminar, we used the talking pillow approach, where we circulated objects such as a soft ball or a pen, and only the person possessing the object was allowed to speak. This made so much difference. The pillow ensured that people speak one at a time and, since I read lips, gave me a visual indicator of who is speaking. I felt belonged, included, and being able to productively participate!”</a:t>
            </a:r>
          </a:p>
        </p:txBody>
      </p:sp>
      <p:sp>
        <p:nvSpPr>
          <p:cNvPr id="14" name="Rectangle 13">
            <a:extLst>
              <a:ext uri="{FF2B5EF4-FFF2-40B4-BE49-F238E27FC236}">
                <a16:creationId xmlns:a16="http://schemas.microsoft.com/office/drawing/2014/main" id="{2D4917DA-DBD8-4171-A0FC-8A38C988084D}"/>
              </a:ext>
            </a:extLst>
          </p:cNvPr>
          <p:cNvSpPr/>
          <p:nvPr/>
        </p:nvSpPr>
        <p:spPr>
          <a:xfrm>
            <a:off x="9684757" y="5353548"/>
            <a:ext cx="1825115" cy="461665"/>
          </a:xfrm>
          <a:prstGeom prst="rect">
            <a:avLst/>
          </a:prstGeom>
        </p:spPr>
        <p:txBody>
          <a:bodyPr wrap="none">
            <a:spAutoFit/>
          </a:bodyPr>
          <a:lstStyle/>
          <a:p>
            <a:r>
              <a:rPr lang="en-US" sz="2400" dirty="0">
                <a:solidFill>
                  <a:schemeClr val="bg1"/>
                </a:solidFill>
                <a:latin typeface="Segoe UI Light" pitchFamily="34" charset="0"/>
              </a:rPr>
              <a:t>- DJ, Jul 2019</a:t>
            </a:r>
            <a:endParaRPr lang="en-US" sz="2400" dirty="0">
              <a:solidFill>
                <a:schemeClr val="bg1"/>
              </a:solidFill>
            </a:endParaRPr>
          </a:p>
        </p:txBody>
      </p:sp>
      <p:sp>
        <p:nvSpPr>
          <p:cNvPr id="6" name="BlackOverlay">
            <a:extLst>
              <a:ext uri="{FF2B5EF4-FFF2-40B4-BE49-F238E27FC236}">
                <a16:creationId xmlns:a16="http://schemas.microsoft.com/office/drawing/2014/main" id="{21DC181E-7BC2-4041-B8E7-D3D78A66DE9C}"/>
              </a:ext>
            </a:extLst>
          </p:cNvPr>
          <p:cNvSpPr/>
          <p:nvPr/>
        </p:nvSpPr>
        <p:spPr>
          <a:xfrm>
            <a:off x="-800" y="0"/>
            <a:ext cx="12195982"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a:endParaRPr lang="en-US" sz="2400" dirty="0">
              <a:solidFill>
                <a:prstClr val="white"/>
              </a:solidFill>
              <a:latin typeface="Segoe UI Light" panose="020B0502040204020203" pitchFamily="34" charset="0"/>
              <a:cs typeface="Segoe UI Light" panose="020B0502040204020203" pitchFamily="34" charset="0"/>
            </a:endParaRPr>
          </a:p>
          <a:p>
            <a:pPr algn="ctr"/>
            <a:r>
              <a:rPr lang="en-US" sz="2400" dirty="0">
                <a:solidFill>
                  <a:prstClr val="white"/>
                </a:solidFill>
                <a:latin typeface="Segoe UI Light" panose="020B0502040204020203" pitchFamily="34" charset="0"/>
                <a:cs typeface="Segoe UI Light" panose="020B0502040204020203" pitchFamily="34" charset="0"/>
              </a:rPr>
              <a:t>However, all the visual cues that I benefited from were </a:t>
            </a:r>
            <a:r>
              <a:rPr lang="en-US" sz="2400" dirty="0">
                <a:solidFill>
                  <a:srgbClr val="FFC000"/>
                </a:solidFill>
                <a:latin typeface="Segoe UI Semibold" panose="020B0702040204020203" pitchFamily="34" charset="0"/>
                <a:cs typeface="Segoe UI Semibold" panose="020B0702040204020203" pitchFamily="34" charset="0"/>
              </a:rPr>
              <a:t>inaccessible </a:t>
            </a:r>
          </a:p>
          <a:p>
            <a:pPr algn="ctr"/>
            <a:r>
              <a:rPr lang="en-US" sz="2400" dirty="0">
                <a:solidFill>
                  <a:srgbClr val="FFC000"/>
                </a:solidFill>
                <a:latin typeface="Segoe UI Semibold" panose="020B0702040204020203" pitchFamily="34" charset="0"/>
                <a:cs typeface="Segoe UI Semibold" panose="020B0702040204020203" pitchFamily="34" charset="0"/>
              </a:rPr>
              <a:t>to Venkatesh</a:t>
            </a:r>
            <a:r>
              <a:rPr lang="en-US" sz="2400" dirty="0">
                <a:solidFill>
                  <a:prstClr val="white"/>
                </a:solidFill>
                <a:latin typeface="Segoe UI Light" panose="020B0502040204020203" pitchFamily="34" charset="0"/>
                <a:cs typeface="Segoe UI Light" panose="020B0502040204020203" pitchFamily="34" charset="0"/>
              </a:rPr>
              <a:t> who was also the part of the seminar…</a:t>
            </a:r>
          </a:p>
        </p:txBody>
      </p:sp>
    </p:spTree>
    <p:extLst>
      <p:ext uri="{BB962C8B-B14F-4D97-AF65-F5344CB8AC3E}">
        <p14:creationId xmlns:p14="http://schemas.microsoft.com/office/powerpoint/2010/main" val="1787852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about funny in It's Breaking Bad, Bitch! by Kelsie">
            <a:extLst>
              <a:ext uri="{FF2B5EF4-FFF2-40B4-BE49-F238E27FC236}">
                <a16:creationId xmlns:a16="http://schemas.microsoft.com/office/drawing/2014/main" id="{C15235F1-1BD1-4986-ADB2-C900C2093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2" y="0"/>
            <a:ext cx="12195982"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376373" y="353090"/>
            <a:ext cx="6067018" cy="1569656"/>
          </a:xfrm>
          <a:prstGeom prst="rect">
            <a:avLst/>
          </a:prstGeom>
          <a:noFill/>
        </p:spPr>
        <p:txBody>
          <a:bodyPr wrap="square" lIns="91246" tIns="45718" rIns="91246" bIns="45718" rtlCol="0">
            <a:spAutoFit/>
          </a:bodyPr>
          <a:lstStyle/>
          <a:p>
            <a:pPr lvl="0" defTabSz="912201">
              <a:spcAft>
                <a:spcPts val="1200"/>
              </a:spcAft>
              <a:defRPr/>
            </a:pPr>
            <a:r>
              <a:rPr lang="en-US" sz="2400" i="1" dirty="0">
                <a:solidFill>
                  <a:schemeClr val="bg1"/>
                </a:solidFill>
                <a:latin typeface="Segoe UI Light" pitchFamily="34" charset="0"/>
              </a:rPr>
              <a:t>“While the pillow was really necessary for DJ, it caused somewhat of an access barrier for me because </a:t>
            </a:r>
            <a:r>
              <a:rPr lang="en-US" sz="2400" i="1" dirty="0">
                <a:solidFill>
                  <a:srgbClr val="FFC000"/>
                </a:solidFill>
                <a:latin typeface="Segoe UI Semibold" panose="020B0702040204020203" pitchFamily="34" charset="0"/>
                <a:cs typeface="Segoe UI Semibold" panose="020B0702040204020203" pitchFamily="34" charset="0"/>
              </a:rPr>
              <a:t>I couldn’t see it being circulated around...”</a:t>
            </a:r>
          </a:p>
        </p:txBody>
      </p:sp>
      <p:sp>
        <p:nvSpPr>
          <p:cNvPr id="14" name="Rectangle 13">
            <a:extLst>
              <a:ext uri="{FF2B5EF4-FFF2-40B4-BE49-F238E27FC236}">
                <a16:creationId xmlns:a16="http://schemas.microsoft.com/office/drawing/2014/main" id="{2D4917DA-DBD8-4171-A0FC-8A38C988084D}"/>
              </a:ext>
            </a:extLst>
          </p:cNvPr>
          <p:cNvSpPr/>
          <p:nvPr/>
        </p:nvSpPr>
        <p:spPr>
          <a:xfrm>
            <a:off x="3499878" y="4677044"/>
            <a:ext cx="29939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Venkatesh, Sep 2019</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7291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about funny in It's Breaking Bad, Bitch! by Kelsie">
            <a:extLst>
              <a:ext uri="{FF2B5EF4-FFF2-40B4-BE49-F238E27FC236}">
                <a16:creationId xmlns:a16="http://schemas.microsoft.com/office/drawing/2014/main" id="{C15235F1-1BD1-4986-ADB2-C900C2093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BlackOverlay">
            <a:extLst>
              <a:ext uri="{FF2B5EF4-FFF2-40B4-BE49-F238E27FC236}">
                <a16:creationId xmlns:a16="http://schemas.microsoft.com/office/drawing/2014/main" id="{434445DF-32FC-4AE6-A0E0-A873D25FBB0D}"/>
              </a:ext>
            </a:extLst>
          </p:cNvPr>
          <p:cNvSpPr/>
          <p:nvPr/>
        </p:nvSpPr>
        <p:spPr>
          <a:xfrm>
            <a:off x="-2" y="0"/>
            <a:ext cx="12195982"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4E7C0A39-D081-4B3D-B1D0-A2C8CEE56913}"/>
              </a:ext>
            </a:extLst>
          </p:cNvPr>
          <p:cNvSpPr txBox="1"/>
          <p:nvPr/>
        </p:nvSpPr>
        <p:spPr>
          <a:xfrm>
            <a:off x="376373" y="353090"/>
            <a:ext cx="6067018" cy="1569656"/>
          </a:xfrm>
          <a:prstGeom prst="rect">
            <a:avLst/>
          </a:prstGeom>
          <a:noFill/>
        </p:spPr>
        <p:txBody>
          <a:bodyPr wrap="square" lIns="91246" tIns="45718" rIns="91246" bIns="45718" rtlCol="0">
            <a:spAutoFit/>
          </a:bodyPr>
          <a:lstStyle/>
          <a:p>
            <a:pPr lvl="0" defTabSz="912201">
              <a:spcAft>
                <a:spcPts val="1200"/>
              </a:spcAft>
              <a:defRPr/>
            </a:pPr>
            <a:r>
              <a:rPr lang="en-US" sz="2400" i="1" dirty="0">
                <a:solidFill>
                  <a:schemeClr val="bg1"/>
                </a:solidFill>
                <a:latin typeface="Segoe UI Light" pitchFamily="34" charset="0"/>
              </a:rPr>
              <a:t>“While the pillow was really necessary for DJ, it caused somewhat of an access barrier for me because </a:t>
            </a:r>
            <a:r>
              <a:rPr lang="en-US" sz="2400" i="1" dirty="0">
                <a:solidFill>
                  <a:srgbClr val="FFC000"/>
                </a:solidFill>
                <a:latin typeface="Segoe UI Semibold" panose="020B0702040204020203" pitchFamily="34" charset="0"/>
                <a:cs typeface="Segoe UI Semibold" panose="020B0702040204020203" pitchFamily="34" charset="0"/>
              </a:rPr>
              <a:t>I couldn’t see it being circulated around...”</a:t>
            </a:r>
          </a:p>
        </p:txBody>
      </p:sp>
      <p:sp>
        <p:nvSpPr>
          <p:cNvPr id="14" name="Rectangle 13">
            <a:extLst>
              <a:ext uri="{FF2B5EF4-FFF2-40B4-BE49-F238E27FC236}">
                <a16:creationId xmlns:a16="http://schemas.microsoft.com/office/drawing/2014/main" id="{2D4917DA-DBD8-4171-A0FC-8A38C988084D}"/>
              </a:ext>
            </a:extLst>
          </p:cNvPr>
          <p:cNvSpPr/>
          <p:nvPr/>
        </p:nvSpPr>
        <p:spPr>
          <a:xfrm>
            <a:off x="3499878" y="4677044"/>
            <a:ext cx="29939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Venkatesh, Sep 2019</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10C349F-A73A-42B5-B428-6E3B2A9C9542}"/>
              </a:ext>
            </a:extLst>
          </p:cNvPr>
          <p:cNvSpPr/>
          <p:nvPr/>
        </p:nvSpPr>
        <p:spPr>
          <a:xfrm>
            <a:off x="376373" y="2072803"/>
            <a:ext cx="6096000" cy="2677656"/>
          </a:xfrm>
          <a:prstGeom prst="rect">
            <a:avLst/>
          </a:prstGeom>
        </p:spPr>
        <p:txBody>
          <a:bodyPr>
            <a:spAutoFit/>
          </a:bodyPr>
          <a:lstStyle/>
          <a:p>
            <a:r>
              <a:rPr lang="en-US" sz="2400" i="1" dirty="0">
                <a:solidFill>
                  <a:schemeClr val="bg1"/>
                </a:solidFill>
                <a:latin typeface="Segoe UI Light" pitchFamily="34" charset="0"/>
              </a:rPr>
              <a:t>“However, I eventually got over it as it was an “accessibility seminar” [...] Many people missed catching the pillow as it was thrown around and so </a:t>
            </a:r>
            <a:r>
              <a:rPr lang="en-US" sz="2400" i="1" dirty="0">
                <a:solidFill>
                  <a:srgbClr val="FFC000"/>
                </a:solidFill>
                <a:latin typeface="Segoe UI Semibold" panose="020B0702040204020203" pitchFamily="34" charset="0"/>
                <a:cs typeface="Segoe UI Semibold" panose="020B0702040204020203" pitchFamily="34" charset="0"/>
              </a:rPr>
              <a:t>it became a “funny” playful thing </a:t>
            </a:r>
            <a:r>
              <a:rPr lang="en-US" sz="2400" i="1" dirty="0">
                <a:solidFill>
                  <a:schemeClr val="bg1"/>
                </a:solidFill>
                <a:latin typeface="Segoe UI Light" pitchFamily="34" charset="0"/>
              </a:rPr>
              <a:t>where people would laugh if anybody, including me, missed catching.”</a:t>
            </a:r>
            <a:br>
              <a:rPr lang="en-US" sz="2400" i="1" dirty="0">
                <a:solidFill>
                  <a:schemeClr val="bg1"/>
                </a:solidFill>
                <a:latin typeface="Segoe UI Light" pitchFamily="34" charset="0"/>
              </a:rPr>
            </a:br>
            <a:endParaRPr lang="en-US" sz="2400" i="1" dirty="0">
              <a:solidFill>
                <a:schemeClr val="bg1"/>
              </a:solidFill>
              <a:latin typeface="Segoe UI Light" pitchFamily="34" charset="0"/>
            </a:endParaRPr>
          </a:p>
        </p:txBody>
      </p:sp>
    </p:spTree>
    <p:extLst>
      <p:ext uri="{BB962C8B-B14F-4D97-AF65-F5344CB8AC3E}">
        <p14:creationId xmlns:p14="http://schemas.microsoft.com/office/powerpoint/2010/main" val="1911121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BlackOverlay" descr=" 14">
            <a:extLst>
              <a:ext uri="{FF2B5EF4-FFF2-40B4-BE49-F238E27FC236}">
                <a16:creationId xmlns:a16="http://schemas.microsoft.com/office/drawing/2014/main" id="{02116594-9BDB-442D-B760-8C7689325909}"/>
              </a:ext>
            </a:extLst>
          </p:cNvPr>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a:r>
              <a:rPr lang="en-US" sz="2400" dirty="0">
                <a:solidFill>
                  <a:prstClr val="white"/>
                </a:solidFill>
                <a:latin typeface="Segoe UI Light" panose="020B0502040204020203" pitchFamily="34" charset="0"/>
                <a:cs typeface="Segoe UI Light" panose="020B0502040204020203" pitchFamily="34" charset="0"/>
              </a:rPr>
              <a:t>Our experiences show how (in)accessibility </a:t>
            </a:r>
          </a:p>
          <a:p>
            <a:pPr lvl="0" algn="ctr"/>
            <a:r>
              <a:rPr lang="en-US" sz="2400" i="1" dirty="0">
                <a:solidFill>
                  <a:srgbClr val="FFC000"/>
                </a:solidFill>
                <a:latin typeface="Segoe UI Semibold" panose="020B0702040204020203" pitchFamily="34" charset="0"/>
                <a:cs typeface="Segoe UI Semibold" panose="020B0702040204020203" pitchFamily="34" charset="0"/>
              </a:rPr>
              <a:t>really</a:t>
            </a:r>
            <a:r>
              <a:rPr lang="en-US" sz="2400" dirty="0">
                <a:solidFill>
                  <a:srgbClr val="FFC000"/>
                </a:solidFill>
                <a:latin typeface="Segoe UI Semibold" panose="020B0702040204020203" pitchFamily="34" charset="0"/>
                <a:cs typeface="Segoe UI Semibold" panose="020B0702040204020203" pitchFamily="34" charset="0"/>
              </a:rPr>
              <a:t> happens in the details </a:t>
            </a:r>
            <a:r>
              <a:rPr lang="en-US" sz="2400" dirty="0">
                <a:solidFill>
                  <a:prstClr val="white"/>
                </a:solidFill>
                <a:latin typeface="Segoe UI Light" panose="020B0502040204020203" pitchFamily="34" charset="0"/>
                <a:cs typeface="Segoe UI Light" panose="020B0502040204020203" pitchFamily="34" charset="0"/>
              </a:rPr>
              <a:t>using</a:t>
            </a:r>
          </a:p>
          <a:p>
            <a:pPr lvl="0" algn="ctr"/>
            <a:r>
              <a:rPr lang="en-US" sz="2400" dirty="0">
                <a:solidFill>
                  <a:prstClr val="white"/>
                </a:solidFill>
                <a:latin typeface="Segoe UI Light" panose="020B0502040204020203" pitchFamily="34" charset="0"/>
                <a:cs typeface="Segoe UI Light" panose="020B0502040204020203" pitchFamily="34" charset="0"/>
              </a:rPr>
              <a:t>social, cultural, and emotional negotiation.</a:t>
            </a:r>
          </a:p>
        </p:txBody>
      </p:sp>
    </p:spTree>
    <p:extLst>
      <p:ext uri="{BB962C8B-B14F-4D97-AF65-F5344CB8AC3E}">
        <p14:creationId xmlns:p14="http://schemas.microsoft.com/office/powerpoint/2010/main" val="27085521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BlackOverlay" descr=" 14">
            <a:extLst>
              <a:ext uri="{FF2B5EF4-FFF2-40B4-BE49-F238E27FC236}">
                <a16:creationId xmlns:a16="http://schemas.microsoft.com/office/drawing/2014/main" id="{02116594-9BDB-442D-B760-8C7689325909}"/>
              </a:ext>
            </a:extLst>
          </p:cNvPr>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a:r>
              <a:rPr lang="en-US" sz="2400" dirty="0">
                <a:solidFill>
                  <a:prstClr val="white"/>
                </a:solidFill>
                <a:latin typeface="Segoe UI Light" panose="020B0502040204020203" pitchFamily="34" charset="0"/>
                <a:cs typeface="Segoe UI Light" panose="020B0502040204020203" pitchFamily="34" charset="0"/>
              </a:rPr>
              <a:t>While advance planning and care can </a:t>
            </a:r>
          </a:p>
          <a:p>
            <a:pPr lvl="0" algn="ctr"/>
            <a:r>
              <a:rPr lang="en-US" sz="2400" dirty="0">
                <a:solidFill>
                  <a:prstClr val="white"/>
                </a:solidFill>
                <a:latin typeface="Segoe UI Light" panose="020B0502040204020203" pitchFamily="34" charset="0"/>
                <a:cs typeface="Segoe UI Light" panose="020B0502040204020203" pitchFamily="34" charset="0"/>
              </a:rPr>
              <a:t>improve access, </a:t>
            </a:r>
            <a:r>
              <a:rPr lang="en-US" sz="2400" dirty="0">
                <a:solidFill>
                  <a:srgbClr val="FFC000"/>
                </a:solidFill>
                <a:latin typeface="Segoe UI Semibold" panose="020B0702040204020203" pitchFamily="34" charset="0"/>
                <a:cs typeface="Segoe UI Semibold" panose="020B0702040204020203" pitchFamily="34" charset="0"/>
              </a:rPr>
              <a:t>not all situations </a:t>
            </a:r>
          </a:p>
          <a:p>
            <a:pPr lvl="0" algn="ctr"/>
            <a:r>
              <a:rPr lang="en-US" sz="2400" dirty="0">
                <a:solidFill>
                  <a:prstClr val="white"/>
                </a:solidFill>
                <a:latin typeface="Segoe UI Light" panose="020B0502040204020203" pitchFamily="34" charset="0"/>
                <a:cs typeface="Segoe UI Light" panose="020B0502040204020203" pitchFamily="34" charset="0"/>
              </a:rPr>
              <a:t>can be </a:t>
            </a:r>
            <a:r>
              <a:rPr lang="en-US" sz="2400" dirty="0">
                <a:solidFill>
                  <a:srgbClr val="FFC000"/>
                </a:solidFill>
                <a:latin typeface="Segoe UI Semibold" panose="020B0702040204020203" pitchFamily="34" charset="0"/>
                <a:cs typeface="Segoe UI Semibold" panose="020B0702040204020203" pitchFamily="34" charset="0"/>
              </a:rPr>
              <a:t>accommodated</a:t>
            </a:r>
            <a:r>
              <a:rPr lang="en-US" sz="2400" dirty="0">
                <a:solidFill>
                  <a:prstClr val="white"/>
                </a:solidFill>
                <a:latin typeface="Segoe UI Light" panose="020B0502040204020203" pitchFamily="34" charset="0"/>
                <a:cs typeface="Segoe UI Light" panose="020B0502040204020203" pitchFamily="34" charset="0"/>
              </a:rPr>
              <a:t> beforehand.</a:t>
            </a:r>
          </a:p>
        </p:txBody>
      </p:sp>
    </p:spTree>
    <p:extLst>
      <p:ext uri="{BB962C8B-B14F-4D97-AF65-F5344CB8AC3E}">
        <p14:creationId xmlns:p14="http://schemas.microsoft.com/office/powerpoint/2010/main" val="17389764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2BE19-AE76-4C8F-8C3E-6C7C0E9C3AE1}"/>
              </a:ext>
            </a:extLst>
          </p:cNvPr>
          <p:cNvSpPr/>
          <p:nvPr/>
        </p:nvSpPr>
        <p:spPr>
          <a:xfrm>
            <a:off x="-24084" y="0"/>
            <a:ext cx="12216084"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lvl="0" algn="ctr"/>
            <a:endParaRPr lang="en-US" sz="2400" dirty="0">
              <a:solidFill>
                <a:prstClr val="white"/>
              </a:solidFill>
              <a:latin typeface="Segoe UI Light" panose="020B0502040204020203" pitchFamily="34" charset="0"/>
              <a:cs typeface="Segoe UI Light" panose="020B0502040204020203" pitchFamily="34" charset="0"/>
            </a:endParaRPr>
          </a:p>
        </p:txBody>
      </p:sp>
      <p:sp>
        <p:nvSpPr>
          <p:cNvPr id="11" name="Title 1">
            <a:extLst>
              <a:ext uri="{FF2B5EF4-FFF2-40B4-BE49-F238E27FC236}">
                <a16:creationId xmlns:a16="http://schemas.microsoft.com/office/drawing/2014/main" id="{56BDF47D-566B-4EF6-AE90-E264967500B6}"/>
              </a:ext>
            </a:extLst>
          </p:cNvPr>
          <p:cNvSpPr>
            <a:spLocks noGrp="1"/>
          </p:cNvSpPr>
          <p:nvPr>
            <p:ph type="title"/>
          </p:nvPr>
        </p:nvSpPr>
        <p:spPr>
          <a:xfrm>
            <a:off x="388625" y="357740"/>
            <a:ext cx="8229600" cy="493931"/>
          </a:xfrm>
        </p:spPr>
        <p:txBody>
          <a:bodyPr/>
          <a:lstStyle/>
          <a:p>
            <a:r>
              <a:rPr lang="en-US" sz="4000" dirty="0">
                <a:solidFill>
                  <a:schemeClr val="bg1"/>
                </a:solidFill>
              </a:rPr>
              <a:t>Related Work</a:t>
            </a:r>
          </a:p>
        </p:txBody>
      </p:sp>
      <p:pic>
        <p:nvPicPr>
          <p:cNvPr id="5122" name="Picture 2">
            <a:extLst>
              <a:ext uri="{FF2B5EF4-FFF2-40B4-BE49-F238E27FC236}">
                <a16:creationId xmlns:a16="http://schemas.microsoft.com/office/drawing/2014/main" id="{53E52ED3-3C9A-4765-A230-60CFC56E4B2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5" y="1400091"/>
            <a:ext cx="5064557" cy="4223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BF40DA2-C0E4-44B9-B89F-E4BDD0C95B52}"/>
              </a:ext>
            </a:extLst>
          </p:cNvPr>
          <p:cNvSpPr/>
          <p:nvPr/>
        </p:nvSpPr>
        <p:spPr>
          <a:xfrm>
            <a:off x="5707380" y="1481909"/>
            <a:ext cx="6080760" cy="3785652"/>
          </a:xfrm>
          <a:prstGeom prst="rect">
            <a:avLst/>
          </a:prstGeom>
        </p:spPr>
        <p:txBody>
          <a:bodyPr wrap="square">
            <a:spAutoFit/>
          </a:bodyPr>
          <a:lstStyle/>
          <a:p>
            <a:pPr lvl="0"/>
            <a:endParaRPr lang="en-US" sz="2400" dirty="0">
              <a:solidFill>
                <a:prstClr val="white"/>
              </a:solidFill>
              <a:latin typeface="Segoe UI Light" panose="020B0502040204020203" pitchFamily="34" charset="0"/>
              <a:cs typeface="Segoe UI Light" panose="020B0502040204020203" pitchFamily="34" charset="0"/>
            </a:endParaRPr>
          </a:p>
          <a:p>
            <a:pPr lvl="0"/>
            <a:r>
              <a:rPr lang="en-US" sz="2400" dirty="0">
                <a:solidFill>
                  <a:prstClr val="white"/>
                </a:solidFill>
                <a:latin typeface="Segoe UI Light" panose="020B0502040204020203" pitchFamily="34" charset="0"/>
                <a:cs typeface="Segoe UI Light" panose="020B0502040204020203" pitchFamily="34" charset="0"/>
              </a:rPr>
              <a:t>Past work reports on a few autoethnographies of graduate students in the </a:t>
            </a:r>
            <a:r>
              <a:rPr lang="en-US" sz="2400" dirty="0">
                <a:solidFill>
                  <a:srgbClr val="FFC000"/>
                </a:solidFill>
                <a:latin typeface="Segoe UI Semibold" panose="020B0702040204020203" pitchFamily="34" charset="0"/>
                <a:cs typeface="Segoe UI Semibold" panose="020B0702040204020203" pitchFamily="34" charset="0"/>
              </a:rPr>
              <a:t>fields of education and disability studies.</a:t>
            </a:r>
            <a:r>
              <a:rPr lang="en-US" sz="2400" dirty="0">
                <a:solidFill>
                  <a:prstClr val="white"/>
                </a:solidFill>
                <a:latin typeface="Segoe UI Light" panose="020B0502040204020203" pitchFamily="34" charset="0"/>
                <a:cs typeface="Segoe UI Light" panose="020B0502040204020203" pitchFamily="34" charset="0"/>
              </a:rPr>
              <a:t> </a:t>
            </a:r>
          </a:p>
          <a:p>
            <a:pPr lvl="0"/>
            <a:endParaRPr lang="en-US" sz="2400" dirty="0">
              <a:solidFill>
                <a:prstClr val="white"/>
              </a:solidFill>
              <a:latin typeface="Segoe UI Light" panose="020B0502040204020203" pitchFamily="34" charset="0"/>
              <a:cs typeface="Segoe UI Light" panose="020B0502040204020203" pitchFamily="34" charset="0"/>
            </a:endParaRPr>
          </a:p>
          <a:p>
            <a:pPr lvl="0"/>
            <a:endParaRPr lang="en-US" sz="2400" dirty="0">
              <a:solidFill>
                <a:prstClr val="white"/>
              </a:solidFill>
              <a:latin typeface="Segoe UI Light" panose="020B0502040204020203" pitchFamily="34" charset="0"/>
              <a:cs typeface="Segoe UI Light" panose="020B0502040204020203" pitchFamily="34" charset="0"/>
            </a:endParaRPr>
          </a:p>
          <a:p>
            <a:pPr lvl="0"/>
            <a:r>
              <a:rPr lang="en-US" sz="2400" dirty="0">
                <a:solidFill>
                  <a:prstClr val="white"/>
                </a:solidFill>
                <a:latin typeface="Segoe UI Light" panose="020B0502040204020203" pitchFamily="34" charset="0"/>
                <a:cs typeface="Segoe UI Light" panose="020B0502040204020203" pitchFamily="34" charset="0"/>
              </a:rPr>
              <a:t>Within computer science, however, researchers have only investigated </a:t>
            </a:r>
            <a:r>
              <a:rPr lang="en-US" sz="2400" dirty="0">
                <a:solidFill>
                  <a:srgbClr val="FFC000"/>
                </a:solidFill>
                <a:latin typeface="Segoe UI Semibold" panose="020B0702040204020203" pitchFamily="34" charset="0"/>
                <a:cs typeface="Segoe UI Semibold" panose="020B0702040204020203" pitchFamily="34" charset="0"/>
              </a:rPr>
              <a:t>singular aspects of graduate education </a:t>
            </a:r>
            <a:r>
              <a:rPr lang="en-US" sz="2400" dirty="0">
                <a:solidFill>
                  <a:prstClr val="white"/>
                </a:solidFill>
                <a:latin typeface="Segoe UI Light" panose="020B0502040204020203" pitchFamily="34" charset="0"/>
                <a:cs typeface="Segoe UI Light" panose="020B0502040204020203" pitchFamily="34" charset="0"/>
              </a:rPr>
              <a:t>(</a:t>
            </a:r>
            <a:r>
              <a:rPr lang="en-US" sz="2400" i="1" dirty="0">
                <a:solidFill>
                  <a:prstClr val="white"/>
                </a:solidFill>
                <a:latin typeface="Segoe UI Light" panose="020B0502040204020203" pitchFamily="34" charset="0"/>
                <a:cs typeface="Segoe UI Light" panose="020B0502040204020203" pitchFamily="34" charset="0"/>
              </a:rPr>
              <a:t>e.g.,</a:t>
            </a:r>
            <a:r>
              <a:rPr lang="en-US" sz="2400" dirty="0">
                <a:solidFill>
                  <a:prstClr val="white"/>
                </a:solidFill>
                <a:latin typeface="Segoe UI Light" panose="020B0502040204020203" pitchFamily="34" charset="0"/>
                <a:cs typeface="Segoe UI Light" panose="020B0502040204020203" pitchFamily="34" charset="0"/>
              </a:rPr>
              <a:t> use of specialized classroom technologies).</a:t>
            </a:r>
          </a:p>
        </p:txBody>
      </p:sp>
    </p:spTree>
    <p:extLst>
      <p:ext uri="{BB962C8B-B14F-4D97-AF65-F5344CB8AC3E}">
        <p14:creationId xmlns:p14="http://schemas.microsoft.com/office/powerpoint/2010/main" val="236540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BlackOverlay" descr=" 14">
            <a:extLst>
              <a:ext uri="{FF2B5EF4-FFF2-40B4-BE49-F238E27FC236}">
                <a16:creationId xmlns:a16="http://schemas.microsoft.com/office/drawing/2014/main" id="{02116594-9BDB-442D-B760-8C7689325909}"/>
              </a:ext>
            </a:extLst>
          </p:cNvPr>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a:r>
              <a:rPr lang="en-US" sz="2400" dirty="0">
                <a:solidFill>
                  <a:prstClr val="white"/>
                </a:solidFill>
                <a:latin typeface="Segoe UI Light" panose="020B0502040204020203" pitchFamily="34" charset="0"/>
                <a:cs typeface="Segoe UI Light" panose="020B0502040204020203" pitchFamily="34" charset="0"/>
              </a:rPr>
              <a:t>So, what to do?</a:t>
            </a:r>
          </a:p>
        </p:txBody>
      </p:sp>
    </p:spTree>
    <p:extLst>
      <p:ext uri="{BB962C8B-B14F-4D97-AF65-F5344CB8AC3E}">
        <p14:creationId xmlns:p14="http://schemas.microsoft.com/office/powerpoint/2010/main" val="21404525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2BE19-AE76-4C8F-8C3E-6C7C0E9C3AE1}"/>
              </a:ext>
            </a:extLst>
          </p:cNvPr>
          <p:cNvSpPr/>
          <p:nvPr/>
        </p:nvSpPr>
        <p:spPr>
          <a:xfrm>
            <a:off x="-24084" y="0"/>
            <a:ext cx="1221608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457200" lvl="0" indent="-457200" defTabSz="912201">
              <a:spcAft>
                <a:spcPts val="1200"/>
              </a:spcAft>
              <a:buClr>
                <a:prstClr val="white"/>
              </a:buClr>
              <a:buFont typeface="+mj-lt"/>
              <a:buAutoNum type="arabicPeriod"/>
              <a:defRPr/>
            </a:pPr>
            <a:endParaRPr lang="en-US" sz="2200" dirty="0">
              <a:solidFill>
                <a:srgbClr val="FFC000"/>
              </a:solidFill>
              <a:latin typeface="Segoe UI Semibold" panose="020B0702040204020203" pitchFamily="34" charset="0"/>
              <a:cs typeface="Segoe UI Semibold" panose="020B0702040204020203" pitchFamily="34" charset="0"/>
            </a:endParaRPr>
          </a:p>
        </p:txBody>
      </p:sp>
      <p:sp>
        <p:nvSpPr>
          <p:cNvPr id="11" name="Title 1">
            <a:extLst>
              <a:ext uri="{FF2B5EF4-FFF2-40B4-BE49-F238E27FC236}">
                <a16:creationId xmlns:a16="http://schemas.microsoft.com/office/drawing/2014/main" id="{56BDF47D-566B-4EF6-AE90-E264967500B6}"/>
              </a:ext>
            </a:extLst>
          </p:cNvPr>
          <p:cNvSpPr>
            <a:spLocks noGrp="1"/>
          </p:cNvSpPr>
          <p:nvPr>
            <p:ph type="title"/>
          </p:nvPr>
        </p:nvSpPr>
        <p:spPr>
          <a:xfrm>
            <a:off x="498163" y="936790"/>
            <a:ext cx="8956976" cy="493931"/>
          </a:xfrm>
        </p:spPr>
        <p:txBody>
          <a:bodyPr/>
          <a:lstStyle/>
          <a:p>
            <a:r>
              <a:rPr lang="en-US" sz="4800" dirty="0">
                <a:solidFill>
                  <a:schemeClr val="bg1"/>
                </a:solidFill>
              </a:rPr>
              <a:t>“Uncharted Accommodations”</a:t>
            </a:r>
          </a:p>
        </p:txBody>
      </p:sp>
      <p:sp>
        <p:nvSpPr>
          <p:cNvPr id="6" name="TextBox 5" descr=" 7">
            <a:extLst>
              <a:ext uri="{FF2B5EF4-FFF2-40B4-BE49-F238E27FC236}">
                <a16:creationId xmlns:a16="http://schemas.microsoft.com/office/drawing/2014/main" id="{07E62AFF-6E46-4820-96D7-59BE86633635}"/>
              </a:ext>
            </a:extLst>
          </p:cNvPr>
          <p:cNvSpPr txBox="1"/>
          <p:nvPr/>
        </p:nvSpPr>
        <p:spPr>
          <a:xfrm>
            <a:off x="792206" y="1508793"/>
            <a:ext cx="8347351" cy="446272"/>
          </a:xfrm>
          <a:prstGeom prst="rect">
            <a:avLst/>
          </a:prstGeom>
          <a:noFill/>
        </p:spPr>
        <p:txBody>
          <a:bodyPr wrap="square" lIns="0" tIns="45718" rIns="0" bIns="45718" rtlCol="0">
            <a:spAutoFit/>
          </a:bodyPr>
          <a:lstStyle/>
          <a:p>
            <a:pPr defTabSz="912201">
              <a:spcAft>
                <a:spcPts val="1200"/>
              </a:spcAft>
              <a:buClr>
                <a:srgbClr val="FFC000"/>
              </a:buClr>
              <a:defRPr/>
            </a:pPr>
            <a:r>
              <a:rPr lang="en-US" sz="2250" dirty="0">
                <a:solidFill>
                  <a:srgbClr val="FFFFFF"/>
                </a:solidFill>
                <a:latin typeface="Segoe UI Light" panose="020B0502040204020203" pitchFamily="34" charset="0"/>
              </a:rPr>
              <a:t>In the paper, we propose four </a:t>
            </a:r>
            <a:r>
              <a:rPr lang="en-US" sz="2250" dirty="0">
                <a:solidFill>
                  <a:srgbClr val="FFC000"/>
                </a:solidFill>
                <a:latin typeface="Segoe UI Semibold" panose="020B0702040204020203" pitchFamily="34" charset="0"/>
                <a:cs typeface="Segoe UI Semibold" panose="020B0702040204020203" pitchFamily="34" charset="0"/>
              </a:rPr>
              <a:t>ad-hoc in-situ accommodations:</a:t>
            </a:r>
            <a:endParaRPr lang="en-US" sz="2250" dirty="0">
              <a:solidFill>
                <a:prstClr val="white"/>
              </a:solidFill>
              <a:latin typeface="Segoe UI Light" panose="020B0502040204020203" pitchFamily="34" charset="0"/>
              <a:cs typeface="Segoe UI Semibold" panose="020B0702040204020203" pitchFamily="34" charset="0"/>
            </a:endParaRPr>
          </a:p>
        </p:txBody>
      </p:sp>
      <p:cxnSp>
        <p:nvCxnSpPr>
          <p:cNvPr id="8" name="HorizontalRule" descr=" 8">
            <a:extLst>
              <a:ext uri="{FF2B5EF4-FFF2-40B4-BE49-F238E27FC236}">
                <a16:creationId xmlns:a16="http://schemas.microsoft.com/office/drawing/2014/main" id="{DC104BD7-49D2-4ED8-9F69-456A70192A5F}"/>
              </a:ext>
            </a:extLst>
          </p:cNvPr>
          <p:cNvCxnSpPr>
            <a:cxnSpLocks/>
          </p:cNvCxnSpPr>
          <p:nvPr/>
        </p:nvCxnSpPr>
        <p:spPr>
          <a:xfrm>
            <a:off x="615446" y="2055509"/>
            <a:ext cx="8524111" cy="0"/>
          </a:xfrm>
          <a:prstGeom prst="line">
            <a:avLst/>
          </a:prstGeom>
          <a:noFill/>
          <a:ln w="9525" cap="flat" cmpd="sng" algn="ctr">
            <a:solidFill>
              <a:sysClr val="window" lastClr="FFFFFF">
                <a:lumMod val="65000"/>
              </a:sysClr>
            </a:solidFill>
            <a:prstDash val="solid"/>
          </a:ln>
          <a:effectLst/>
        </p:spPr>
      </p:cxnSp>
      <p:sp>
        <p:nvSpPr>
          <p:cNvPr id="3" name="Rectangle 2">
            <a:extLst>
              <a:ext uri="{FF2B5EF4-FFF2-40B4-BE49-F238E27FC236}">
                <a16:creationId xmlns:a16="http://schemas.microsoft.com/office/drawing/2014/main" id="{2A824DE8-7ABC-4918-8F48-D48C9CDEDEC1}"/>
              </a:ext>
            </a:extLst>
          </p:cNvPr>
          <p:cNvSpPr/>
          <p:nvPr/>
        </p:nvSpPr>
        <p:spPr>
          <a:xfrm>
            <a:off x="706967" y="2180782"/>
            <a:ext cx="7022246" cy="2277547"/>
          </a:xfrm>
          <a:prstGeom prst="rect">
            <a:avLst/>
          </a:prstGeom>
        </p:spPr>
        <p:txBody>
          <a:bodyPr wrap="square">
            <a:spAutoFit/>
          </a:bodyPr>
          <a:lstStyle/>
          <a:p>
            <a:pPr marL="457200" lvl="0" indent="-457200" defTabSz="912201">
              <a:spcAft>
                <a:spcPts val="1200"/>
              </a:spcAft>
              <a:buClr>
                <a:prstClr val="white"/>
              </a:buClr>
              <a:buFont typeface="+mj-lt"/>
              <a:buAutoNum type="arabicPeriod"/>
              <a:defRPr/>
            </a:pPr>
            <a:r>
              <a:rPr lang="en-US" sz="2800" dirty="0">
                <a:solidFill>
                  <a:prstClr val="white"/>
                </a:solidFill>
                <a:latin typeface="Segoe UI Semibold" panose="020B0702040204020203" pitchFamily="34" charset="0"/>
                <a:cs typeface="Segoe UI Semibold" panose="020B0702040204020203" pitchFamily="34" charset="0"/>
              </a:rPr>
              <a:t>Proactive customization </a:t>
            </a:r>
          </a:p>
          <a:p>
            <a:pPr marL="457200" lvl="0" indent="-457200" defTabSz="912201">
              <a:spcAft>
                <a:spcPts val="1200"/>
              </a:spcAft>
              <a:buClr>
                <a:prstClr val="white"/>
              </a:buClr>
              <a:buFont typeface="+mj-lt"/>
              <a:buAutoNum type="arabicPeriod"/>
              <a:defRPr/>
            </a:pPr>
            <a:r>
              <a:rPr lang="en-US" sz="2800" dirty="0">
                <a:solidFill>
                  <a:prstClr val="white"/>
                </a:solidFill>
                <a:latin typeface="Segoe UI Semibold" panose="020B0702040204020203" pitchFamily="34" charset="0"/>
                <a:cs typeface="Segoe UI Semibold" panose="020B0702040204020203" pitchFamily="34" charset="0"/>
              </a:rPr>
              <a:t>Effective collaborations</a:t>
            </a:r>
          </a:p>
          <a:p>
            <a:pPr marL="457200" lvl="0" indent="-457200" defTabSz="912201">
              <a:spcAft>
                <a:spcPts val="1200"/>
              </a:spcAft>
              <a:buClr>
                <a:prstClr val="white"/>
              </a:buClr>
              <a:buFont typeface="+mj-lt"/>
              <a:buAutoNum type="arabicPeriod"/>
              <a:defRPr/>
            </a:pPr>
            <a:r>
              <a:rPr lang="en-US" sz="2800" dirty="0">
                <a:solidFill>
                  <a:prstClr val="white"/>
                </a:solidFill>
                <a:latin typeface="Segoe UI Semibold" panose="020B0702040204020203" pitchFamily="34" charset="0"/>
                <a:cs typeface="Segoe UI Semibold" panose="020B0702040204020203" pitchFamily="34" charset="0"/>
              </a:rPr>
              <a:t>Community participation</a:t>
            </a:r>
          </a:p>
          <a:p>
            <a:pPr marL="457200" lvl="0" indent="-457200" defTabSz="912201">
              <a:spcAft>
                <a:spcPts val="1200"/>
              </a:spcAft>
              <a:buClr>
                <a:prstClr val="white"/>
              </a:buClr>
              <a:buFont typeface="+mj-lt"/>
              <a:buAutoNum type="arabicPeriod"/>
              <a:defRPr/>
            </a:pPr>
            <a:r>
              <a:rPr lang="en-US" sz="2800" dirty="0">
                <a:solidFill>
                  <a:prstClr val="white"/>
                </a:solidFill>
                <a:latin typeface="Segoe UI Semibold" panose="020B0702040204020203" pitchFamily="34" charset="0"/>
                <a:cs typeface="Segoe UI Semibold" panose="020B0702040204020203" pitchFamily="34" charset="0"/>
              </a:rPr>
              <a:t>Repurposing existing technologies</a:t>
            </a:r>
            <a:endParaRPr lang="en-US" sz="2800"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641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BlackOverlay"/>
          <p:cNvSpPr/>
          <p:nvPr/>
        </p:nvSpPr>
        <p:spPr>
          <a:xfrm>
            <a:off x="0" y="0"/>
            <a:ext cx="12191999" cy="6858000"/>
          </a:xfrm>
          <a:prstGeom prst="rect">
            <a:avLst/>
          </a:prstGeom>
          <a:solidFill>
            <a:schemeClr val="tx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ts val="6000"/>
              </a:lnSpc>
              <a:spcBef>
                <a:spcPts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Let’s together make graduate school</a:t>
            </a:r>
          </a:p>
          <a:p>
            <a:pPr marL="0" marR="0" lvl="0" indent="0" algn="ctr" defTabSz="456039" rtl="0" eaLnBrk="1" fontAlgn="auto" latinLnBrk="0" hangingPunct="1">
              <a:lnSpc>
                <a:spcPts val="1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More inclusive!</a:t>
            </a:r>
          </a:p>
        </p:txBody>
      </p:sp>
      <p:sp>
        <p:nvSpPr>
          <p:cNvPr id="3" name="Rectangle 2">
            <a:extLst>
              <a:ext uri="{FF2B5EF4-FFF2-40B4-BE49-F238E27FC236}">
                <a16:creationId xmlns:a16="http://schemas.microsoft.com/office/drawing/2014/main" id="{82F6D58A-9BB5-4AC9-A191-A7B5D3E5A9E8}"/>
              </a:ext>
            </a:extLst>
          </p:cNvPr>
          <p:cNvSpPr/>
          <p:nvPr/>
        </p:nvSpPr>
        <p:spPr>
          <a:xfrm>
            <a:off x="3047999" y="5056711"/>
            <a:ext cx="6096000" cy="1135439"/>
          </a:xfrm>
          <a:prstGeom prst="rect">
            <a:avLst/>
          </a:prstGeom>
        </p:spPr>
        <p:txBody>
          <a:bodyPr>
            <a:spAutoFit/>
          </a:bodyPr>
          <a:lstStyle/>
          <a:p>
            <a:pPr lvl="0" algn="ctr" defTabSz="456039">
              <a:lnSpc>
                <a:spcPts val="10000"/>
              </a:lnSpc>
              <a:defRPr/>
            </a:pPr>
            <a:r>
              <a:rPr lang="en-US" sz="2800" dirty="0">
                <a:solidFill>
                  <a:prstClr val="white"/>
                </a:solidFill>
                <a:latin typeface="Segoe UI Light" panose="020B0502040204020203" pitchFamily="34" charset="0"/>
                <a:cs typeface="Segoe UI Light" panose="020B0502040204020203" pitchFamily="34" charset="0"/>
              </a:rPr>
              <a:t>For more information: </a:t>
            </a:r>
            <a:r>
              <a:rPr lang="en-US" sz="2800" dirty="0">
                <a:solidFill>
                  <a:srgbClr val="FFC000"/>
                </a:solidFill>
                <a:latin typeface="Segoe UI Semibold" panose="020B0702040204020203" pitchFamily="34" charset="0"/>
                <a:cs typeface="Segoe UI Semibold" panose="020B0702040204020203" pitchFamily="34" charset="0"/>
              </a:rPr>
              <a:t>bit.ly/</a:t>
            </a:r>
            <a:r>
              <a:rPr lang="en-US" sz="2800" dirty="0" err="1">
                <a:solidFill>
                  <a:srgbClr val="FFC000"/>
                </a:solidFill>
                <a:latin typeface="Segoe UI Semibold" panose="020B0702040204020203" pitchFamily="34" charset="0"/>
                <a:cs typeface="Segoe UI Semibold" panose="020B0702040204020203" pitchFamily="34" charset="0"/>
              </a:rPr>
              <a:t>navgrad</a:t>
            </a:r>
            <a:endParaRPr lang="en-US" sz="2800"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7892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BlackOverlay" descr=" 14">
            <a:extLst>
              <a:ext uri="{FF2B5EF4-FFF2-40B4-BE49-F238E27FC236}">
                <a16:creationId xmlns:a16="http://schemas.microsoft.com/office/drawing/2014/main" id="{02116594-9BDB-442D-B760-8C7689325909}"/>
              </a:ext>
            </a:extLst>
          </p:cNvPr>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a:lnSpc>
                <a:spcPts val="4500"/>
              </a:lnSpc>
            </a:pPr>
            <a:r>
              <a:rPr lang="en-US" sz="3600" dirty="0">
                <a:solidFill>
                  <a:prstClr val="white"/>
                </a:solidFill>
                <a:latin typeface="Segoe UI Light" panose="020B0502040204020203" pitchFamily="34" charset="0"/>
                <a:cs typeface="Segoe UI Light" panose="020B0502040204020203" pitchFamily="34" charset="0"/>
              </a:rPr>
              <a:t>We examine </a:t>
            </a:r>
            <a:r>
              <a:rPr lang="en-US" sz="3600" dirty="0">
                <a:solidFill>
                  <a:srgbClr val="FFC000"/>
                </a:solidFill>
                <a:latin typeface="Segoe UI Semibold" panose="020B0702040204020203" pitchFamily="34" charset="0"/>
                <a:cs typeface="Segoe UI Semibold" panose="020B0702040204020203" pitchFamily="34" charset="0"/>
              </a:rPr>
              <a:t>longitudinal experiences from within,</a:t>
            </a:r>
            <a:r>
              <a:rPr lang="en-US" sz="3600" dirty="0">
                <a:solidFill>
                  <a:prstClr val="white"/>
                </a:solidFill>
                <a:latin typeface="Segoe UI Light" panose="020B0502040204020203" pitchFamily="34" charset="0"/>
                <a:cs typeface="Segoe UI Light" panose="020B0502040204020203" pitchFamily="34" charset="0"/>
              </a:rPr>
              <a:t> generating rich personal insights </a:t>
            </a:r>
            <a:r>
              <a:rPr lang="en-US" sz="3600" dirty="0">
                <a:solidFill>
                  <a:srgbClr val="FFC000"/>
                </a:solidFill>
                <a:latin typeface="Segoe UI Semibold" panose="020B0702040204020203" pitchFamily="34" charset="0"/>
                <a:cs typeface="Segoe UI Semibold" panose="020B0702040204020203" pitchFamily="34" charset="0"/>
              </a:rPr>
              <a:t>rarely available </a:t>
            </a:r>
          </a:p>
          <a:p>
            <a:pPr lvl="0" algn="ctr">
              <a:lnSpc>
                <a:spcPts val="4500"/>
              </a:lnSpc>
            </a:pPr>
            <a:r>
              <a:rPr lang="en-US" sz="3600" dirty="0">
                <a:solidFill>
                  <a:srgbClr val="FFC000"/>
                </a:solidFill>
                <a:latin typeface="Segoe UI Semibold" panose="020B0702040204020203" pitchFamily="34" charset="0"/>
                <a:cs typeface="Segoe UI Semibold" panose="020B0702040204020203" pitchFamily="34" charset="0"/>
              </a:rPr>
              <a:t>through other research methods </a:t>
            </a:r>
            <a:r>
              <a:rPr lang="en-US" sz="3600" dirty="0">
                <a:solidFill>
                  <a:prstClr val="white"/>
                </a:solidFill>
                <a:latin typeface="Segoe UI Light" panose="020B0502040204020203" pitchFamily="34" charset="0"/>
                <a:cs typeface="Segoe UI Light" panose="020B0502040204020203" pitchFamily="34" charset="0"/>
              </a:rPr>
              <a:t>in HCI.</a:t>
            </a:r>
            <a:endParaRPr kumimoji="0" lang="en-US" sz="3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2105287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descr=" 13">
            <a:extLst>
              <a:ext uri="{FF2B5EF4-FFF2-40B4-BE49-F238E27FC236}">
                <a16:creationId xmlns:a16="http://schemas.microsoft.com/office/drawing/2014/main" id="{9AAB0DEC-BA7D-4F06-896F-4BB543BC3B01}"/>
              </a:ext>
            </a:extLst>
          </p:cNvPr>
          <p:cNvSpPr/>
          <p:nvPr/>
        </p:nvSpPr>
        <p:spPr>
          <a:xfrm>
            <a:off x="610622" y="2318565"/>
            <a:ext cx="11054688" cy="300153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t"/>
          <a:lstStyle/>
          <a:p>
            <a:pPr defTabSz="912201">
              <a:buClr>
                <a:srgbClr val="FFC000"/>
              </a:buClr>
              <a:defRPr/>
            </a:pPr>
            <a:r>
              <a:rPr lang="en-US" sz="2400" dirty="0">
                <a:solidFill>
                  <a:srgbClr val="FFFFFF"/>
                </a:solidFill>
                <a:latin typeface="Segoe UI Light" panose="020B0502040204020203" pitchFamily="34" charset="0"/>
              </a:rPr>
              <a:t>A qualitative research method where </a:t>
            </a:r>
            <a:r>
              <a:rPr lang="en-US" sz="2400" dirty="0">
                <a:solidFill>
                  <a:srgbClr val="FFC000"/>
                </a:solidFill>
                <a:latin typeface="Segoe UI Semibold" panose="020B0702040204020203" pitchFamily="34" charset="0"/>
                <a:cs typeface="Segoe UI Semibold" panose="020B0702040204020203" pitchFamily="34" charset="0"/>
              </a:rPr>
              <a:t>researcher adopts the role of participant </a:t>
            </a:r>
            <a:r>
              <a:rPr lang="en-US" sz="2400" dirty="0">
                <a:solidFill>
                  <a:srgbClr val="FFFFFF"/>
                </a:solidFill>
                <a:latin typeface="Segoe UI Light" panose="020B0502040204020203" pitchFamily="34" charset="0"/>
              </a:rPr>
              <a:t>and critically reflect on their experience.</a:t>
            </a:r>
          </a:p>
          <a:p>
            <a:pPr defTabSz="912201">
              <a:buClr>
                <a:srgbClr val="FFC000"/>
              </a:buClr>
              <a:defRPr/>
            </a:pPr>
            <a:endParaRPr lang="en-US" sz="2400" dirty="0">
              <a:solidFill>
                <a:srgbClr val="FFFFFF"/>
              </a:solidFill>
              <a:latin typeface="Segoe UI Light" panose="020B0502040204020203" pitchFamily="34" charset="0"/>
            </a:endParaRPr>
          </a:p>
          <a:p>
            <a:pPr defTabSz="912201">
              <a:buClr>
                <a:srgbClr val="FFC000"/>
              </a:buClr>
              <a:defRPr/>
            </a:pPr>
            <a:r>
              <a:rPr lang="en-US" sz="2400" dirty="0">
                <a:solidFill>
                  <a:srgbClr val="FFFFFF"/>
                </a:solidFill>
                <a:latin typeface="Segoe UI Light" panose="020B0502040204020203" pitchFamily="34" charset="0"/>
              </a:rPr>
              <a:t>We chose this method because </a:t>
            </a:r>
            <a:r>
              <a:rPr lang="en-US" sz="2400" dirty="0">
                <a:solidFill>
                  <a:srgbClr val="FFC000"/>
                </a:solidFill>
                <a:latin typeface="Segoe UI Semibold" panose="020B0702040204020203" pitchFamily="34" charset="0"/>
                <a:cs typeface="Segoe UI Semibold" panose="020B0702040204020203" pitchFamily="34" charset="0"/>
              </a:rPr>
              <a:t>disability is highly personal.</a:t>
            </a:r>
            <a:r>
              <a:rPr lang="en-US" sz="2400" dirty="0">
                <a:solidFill>
                  <a:srgbClr val="FFFFFF"/>
                </a:solidFill>
                <a:latin typeface="Segoe UI Light" panose="020B0502040204020203" pitchFamily="34" charset="0"/>
                <a:cs typeface="Segoe UI Semibold" panose="020B0702040204020203" pitchFamily="34" charset="0"/>
              </a:rPr>
              <a:t> W</a:t>
            </a:r>
            <a:r>
              <a:rPr lang="en-US" sz="2400" dirty="0">
                <a:solidFill>
                  <a:srgbClr val="FFFFFF"/>
                </a:solidFill>
                <a:latin typeface="Segoe UI Light" panose="020B0502040204020203" pitchFamily="34" charset="0"/>
              </a:rPr>
              <a:t>e wanted to amplify our first-person voice as people with disabilities and as computer science researchers.</a:t>
            </a:r>
          </a:p>
          <a:p>
            <a:pPr defTabSz="912201">
              <a:buClr>
                <a:srgbClr val="FFC000"/>
              </a:buClr>
              <a:defRPr/>
            </a:pPr>
            <a:endParaRPr lang="en-US" sz="2400" dirty="0">
              <a:solidFill>
                <a:srgbClr val="FFFFFF"/>
              </a:solidFill>
              <a:latin typeface="Segoe UI Light" panose="020B0502040204020203" pitchFamily="34" charset="0"/>
            </a:endParaRPr>
          </a:p>
          <a:p>
            <a:pPr defTabSz="912201">
              <a:buClr>
                <a:srgbClr val="FFC000"/>
              </a:buClr>
              <a:defRPr/>
            </a:pPr>
            <a:r>
              <a:rPr lang="en-US" sz="2400" dirty="0">
                <a:solidFill>
                  <a:srgbClr val="FFFFFF"/>
                </a:solidFill>
                <a:latin typeface="Segoe UI Light" panose="020B0502040204020203" pitchFamily="34" charset="0"/>
              </a:rPr>
              <a:t>Specifically, we use </a:t>
            </a:r>
            <a:r>
              <a:rPr lang="en-US" sz="2400" dirty="0">
                <a:solidFill>
                  <a:srgbClr val="FFC000"/>
                </a:solidFill>
                <a:latin typeface="Segoe UI Semibold" panose="020B0702040204020203" pitchFamily="34" charset="0"/>
                <a:cs typeface="Segoe UI Semibold" panose="020B0702040204020203" pitchFamily="34" charset="0"/>
              </a:rPr>
              <a:t>trio-ethnography, </a:t>
            </a:r>
            <a:r>
              <a:rPr lang="en-US" sz="2400" dirty="0">
                <a:solidFill>
                  <a:srgbClr val="FFFFFF"/>
                </a:solidFill>
                <a:latin typeface="Segoe UI Light" panose="020B0502040204020203" pitchFamily="34" charset="0"/>
              </a:rPr>
              <a:t>a form of autoethnography, where three researcher-participants engage in a colloquial dialogue. </a:t>
            </a:r>
          </a:p>
          <a:p>
            <a:pPr defTabSz="912201">
              <a:buClr>
                <a:srgbClr val="FFC000"/>
              </a:buClr>
              <a:defRPr/>
            </a:pPr>
            <a:endParaRPr lang="en-US" sz="2400" dirty="0">
              <a:solidFill>
                <a:srgbClr val="FFFFFF"/>
              </a:solidFill>
              <a:latin typeface="Segoe UI Light" panose="020B0502040204020203" pitchFamily="34" charset="0"/>
            </a:endParaRPr>
          </a:p>
          <a:p>
            <a:pPr defTabSz="912201">
              <a:buClr>
                <a:srgbClr val="FFC000"/>
              </a:buClr>
              <a:defRPr/>
            </a:pPr>
            <a:endParaRPr lang="en-US" sz="2400" dirty="0">
              <a:solidFill>
                <a:srgbClr val="FFFFFF"/>
              </a:solidFill>
              <a:latin typeface="Segoe UI Light" panose="020B0502040204020203" pitchFamily="34" charset="0"/>
            </a:endParaRPr>
          </a:p>
          <a:p>
            <a:pPr defTabSz="912201">
              <a:buClr>
                <a:srgbClr val="FFC000"/>
              </a:buClr>
              <a:defRPr/>
            </a:pPr>
            <a:endParaRPr lang="en-US" sz="2400" dirty="0">
              <a:solidFill>
                <a:prstClr val="white"/>
              </a:solidFill>
              <a:latin typeface="Segoe UI Light" panose="020B0502040204020203" pitchFamily="34" charset="0"/>
            </a:endParaRPr>
          </a:p>
          <a:p>
            <a:pPr defTabSz="912201">
              <a:buClr>
                <a:srgbClr val="FFC000"/>
              </a:buClr>
              <a:buChar char=" "/>
              <a:defRPr/>
            </a:pPr>
            <a:r>
              <a:rPr lang="en-US" sz="2400" dirty="0">
                <a:solidFill>
                  <a:prstClr val="white"/>
                </a:solidFill>
                <a:latin typeface="Segoe UI Light" panose="020B0502040204020203" pitchFamily="34" charset="0"/>
              </a:rPr>
              <a:t>                         </a:t>
            </a:r>
            <a:r>
              <a:rPr lang="en-US" sz="2400" dirty="0">
                <a:solidFill>
                  <a:srgbClr val="FFC000"/>
                </a:solidFill>
                <a:latin typeface="Segoe UI Semibold" panose="020B0702040204020203" pitchFamily="34" charset="0"/>
                <a:cs typeface="Segoe UI Semibold" panose="020B0702040204020203" pitchFamily="34" charset="0"/>
              </a:rPr>
              <a:t>                              </a:t>
            </a:r>
            <a:r>
              <a:rPr lang="en-US" sz="2400" dirty="0">
                <a:solidFill>
                  <a:prstClr val="white"/>
                </a:solidFill>
                <a:latin typeface="Segoe UI Light" panose="020B0502040204020203" pitchFamily="34" charset="0"/>
              </a:rPr>
              <a:t>          </a:t>
            </a:r>
            <a:r>
              <a:rPr lang="en-US" sz="2400" dirty="0">
                <a:solidFill>
                  <a:srgbClr val="FFC000"/>
                </a:solidFill>
                <a:latin typeface="Segoe UI Semibold" panose="020B0702040204020203" pitchFamily="34" charset="0"/>
                <a:cs typeface="Segoe UI Semibold" panose="020B0702040204020203" pitchFamily="34" charset="0"/>
              </a:rPr>
              <a:t>               </a:t>
            </a:r>
            <a:br>
              <a:rPr lang="en-US" sz="2400" dirty="0">
                <a:solidFill>
                  <a:srgbClr val="FFC000"/>
                </a:solidFill>
                <a:latin typeface="Segoe UI Semibold" panose="020B0702040204020203" pitchFamily="34" charset="0"/>
                <a:cs typeface="Segoe UI Semibold" panose="020B0702040204020203" pitchFamily="34" charset="0"/>
              </a:rPr>
            </a:br>
            <a:r>
              <a:rPr lang="en-US" sz="2400" dirty="0">
                <a:solidFill>
                  <a:srgbClr val="FFC000"/>
                </a:solidFill>
                <a:latin typeface="Segoe UI Semibold" panose="020B0702040204020203" pitchFamily="34" charset="0"/>
                <a:cs typeface="Segoe UI Semibold" panose="020B0702040204020203" pitchFamily="34" charset="0"/>
              </a:rPr>
              <a:t>         </a:t>
            </a:r>
            <a:r>
              <a:rPr lang="en-US" sz="2400" dirty="0">
                <a:solidFill>
                  <a:prstClr val="white"/>
                </a:solidFill>
                <a:latin typeface="Segoe UI Light" panose="020B0502040204020203" pitchFamily="34" charset="0"/>
              </a:rPr>
              <a:t>                                                </a:t>
            </a:r>
            <a:endParaRPr lang="en-US" sz="2400" dirty="0">
              <a:solidFill>
                <a:srgbClr val="FFC000"/>
              </a:solidFill>
              <a:latin typeface="Segoe UI Semibold" panose="020B0702040204020203" pitchFamily="34" charset="0"/>
              <a:cs typeface="Segoe UI Semibold" panose="020B0702040204020203" pitchFamily="34" charset="0"/>
            </a:endParaRPr>
          </a:p>
          <a:p>
            <a:pPr lvl="0" defTabSz="912201">
              <a:buClr>
                <a:srgbClr val="FFC000"/>
              </a:buClr>
              <a:defRPr/>
            </a:pPr>
            <a:endParaRPr lang="en-US" sz="2400" dirty="0">
              <a:solidFill>
                <a:prstClr val="white"/>
              </a:solidFill>
              <a:latin typeface="Segoe UI Light" panose="020B0502040204020203" pitchFamily="34" charset="0"/>
            </a:endParaRPr>
          </a:p>
        </p:txBody>
      </p:sp>
      <p:sp>
        <p:nvSpPr>
          <p:cNvPr id="7" name="TextBox 6" descr=" 7">
            <a:extLst>
              <a:ext uri="{FF2B5EF4-FFF2-40B4-BE49-F238E27FC236}">
                <a16:creationId xmlns:a16="http://schemas.microsoft.com/office/drawing/2014/main" id="{4AFB4C48-2CA3-41ED-98CF-79AE1330F0F8}"/>
              </a:ext>
            </a:extLst>
          </p:cNvPr>
          <p:cNvSpPr txBox="1"/>
          <p:nvPr/>
        </p:nvSpPr>
        <p:spPr>
          <a:xfrm>
            <a:off x="610622" y="1487568"/>
            <a:ext cx="5600683" cy="830997"/>
          </a:xfrm>
          <a:prstGeom prst="rect">
            <a:avLst/>
          </a:prstGeom>
          <a:noFill/>
        </p:spPr>
        <p:txBody>
          <a:bodyPr wrap="square" rtlCol="0">
            <a:spAutoFit/>
          </a:bodyPr>
          <a:lstStyle/>
          <a:p>
            <a:r>
              <a:rPr lang="en-US" sz="4800" cap="small" dirty="0">
                <a:solidFill>
                  <a:schemeClr val="bg1">
                    <a:lumMod val="95000"/>
                  </a:schemeClr>
                </a:solidFill>
                <a:latin typeface="Segoe UI Semibold" panose="020B0702040204020203" pitchFamily="34" charset="0"/>
                <a:ea typeface="+mj-ea"/>
                <a:cs typeface="+mj-cs"/>
              </a:rPr>
              <a:t>Auto-ethnography</a:t>
            </a:r>
          </a:p>
        </p:txBody>
      </p:sp>
      <p:cxnSp>
        <p:nvCxnSpPr>
          <p:cNvPr id="8" name="HorizontalRule" descr=" 8">
            <a:extLst>
              <a:ext uri="{FF2B5EF4-FFF2-40B4-BE49-F238E27FC236}">
                <a16:creationId xmlns:a16="http://schemas.microsoft.com/office/drawing/2014/main" id="{ECA8420A-1C05-4465-AB05-3326BBABC7B1}"/>
              </a:ext>
            </a:extLst>
          </p:cNvPr>
          <p:cNvCxnSpPr>
            <a:cxnSpLocks/>
          </p:cNvCxnSpPr>
          <p:nvPr/>
        </p:nvCxnSpPr>
        <p:spPr>
          <a:xfrm>
            <a:off x="610622" y="2264392"/>
            <a:ext cx="1105468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2201335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17B9C07-C73E-4C76-A8F9-43F3332F3D9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5216" t="16985" r="20126" b="36222"/>
          <a:stretch/>
        </p:blipFill>
        <p:spPr bwMode="auto">
          <a:xfrm>
            <a:off x="4484764" y="1071503"/>
            <a:ext cx="3222472" cy="3376522"/>
          </a:xfrm>
          <a:prstGeom prst="rect">
            <a:avLst/>
          </a:prstGeom>
          <a:noFill/>
          <a:ln w="2540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419CD7E-DFEF-4856-BC16-F6C4DBCB302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1672" y="1071503"/>
            <a:ext cx="3376522" cy="3376522"/>
          </a:xfrm>
          <a:prstGeom prst="rect">
            <a:avLst/>
          </a:prstGeom>
          <a:noFill/>
          <a:ln w="2540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8" name="Picture 7" descr=" 4">
            <a:extLst>
              <a:ext uri="{FF2B5EF4-FFF2-40B4-BE49-F238E27FC236}">
                <a16:creationId xmlns:a16="http://schemas.microsoft.com/office/drawing/2014/main" id="{8A9E62DE-019E-45EC-A29D-9CEF1D1B43B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l="32092" t="6898" r="25103" b="61175"/>
          <a:stretch/>
        </p:blipFill>
        <p:spPr>
          <a:xfrm>
            <a:off x="955088" y="1071503"/>
            <a:ext cx="3395240" cy="3376522"/>
          </a:xfrm>
          <a:prstGeom prst="rect">
            <a:avLst/>
          </a:prstGeom>
          <a:ln w="25400">
            <a:solidFill>
              <a:schemeClr val="bg1">
                <a:lumMod val="50000"/>
              </a:schemeClr>
            </a:solidFill>
          </a:ln>
        </p:spPr>
      </p:pic>
      <p:pic>
        <p:nvPicPr>
          <p:cNvPr id="6" name="Picture 5">
            <a:extLst>
              <a:ext uri="{FF2B5EF4-FFF2-40B4-BE49-F238E27FC236}">
                <a16:creationId xmlns:a16="http://schemas.microsoft.com/office/drawing/2014/main" id="{F29E70B6-92A1-4DA7-83D2-405172468F14}"/>
              </a:ext>
              <a:ext uri="{C183D7F6-B498-43B3-948B-1728B52AA6E4}">
                <adec:decorative xmlns:adec="http://schemas.microsoft.com/office/drawing/2017/decorative" val="1"/>
              </a:ext>
            </a:extLst>
          </p:cNvPr>
          <p:cNvPicPr>
            <a:picLocks noChangeAspect="1"/>
          </p:cNvPicPr>
          <p:nvPr/>
        </p:nvPicPr>
        <p:blipFill rotWithShape="1">
          <a:blip r:embed="rId8"/>
          <a:srcRect l="17968" t="8965" r="20976"/>
          <a:stretch/>
        </p:blipFill>
        <p:spPr>
          <a:xfrm>
            <a:off x="955650" y="1071503"/>
            <a:ext cx="3395239" cy="3376522"/>
          </a:xfrm>
          <a:prstGeom prst="rect">
            <a:avLst/>
          </a:prstGeom>
        </p:spPr>
      </p:pic>
      <p:sp>
        <p:nvSpPr>
          <p:cNvPr id="14" name="Rectangle 13">
            <a:extLst>
              <a:ext uri="{FF2B5EF4-FFF2-40B4-BE49-F238E27FC236}">
                <a16:creationId xmlns:a16="http://schemas.microsoft.com/office/drawing/2014/main" id="{C8D29046-E7D9-46BF-8842-C3CD4053FAB2}"/>
              </a:ext>
            </a:extLst>
          </p:cNvPr>
          <p:cNvSpPr/>
          <p:nvPr/>
        </p:nvSpPr>
        <p:spPr>
          <a:xfrm>
            <a:off x="931666" y="4517800"/>
            <a:ext cx="3442083" cy="1515800"/>
          </a:xfrm>
          <a:prstGeom prst="rect">
            <a:avLst/>
          </a:prstGeom>
          <a:effectLst/>
        </p:spPr>
        <p:txBody>
          <a:bodyPr wrap="square">
            <a:spAutoFit/>
          </a:bodyPr>
          <a:lstStyle/>
          <a:p>
            <a:pPr marL="0" marR="0" lvl="0" indent="0" algn="l" defTabSz="912201" rtl="0" eaLnBrk="1" fontAlgn="auto" latinLnBrk="0" hangingPunct="1">
              <a:lnSpc>
                <a:spcPts val="2700"/>
              </a:lnSpc>
              <a:spcBef>
                <a:spcPts val="0"/>
              </a:spcBef>
              <a:spcAft>
                <a:spcPts val="100"/>
              </a:spcAft>
              <a:buClrTx/>
              <a:buSzTx/>
              <a:buFontTx/>
              <a:buNone/>
              <a:tabLst/>
              <a:defRPr/>
            </a:pPr>
            <a:r>
              <a:rPr lang="en-US" sz="2800" dirty="0">
                <a:solidFill>
                  <a:srgbClr val="FFC000"/>
                </a:solidFill>
                <a:latin typeface="Segoe UI Semibold" panose="020B0702040204020203" pitchFamily="34" charset="0"/>
                <a:cs typeface="Segoe UI Semibold" panose="020B0702040204020203" pitchFamily="34" charset="0"/>
              </a:rPr>
              <a:t>DJ</a:t>
            </a: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dirty="0">
                <a:solidFill>
                  <a:prstClr val="white"/>
                </a:solidFill>
                <a:latin typeface="Segoe Condensed" panose="020B0606040200020203" pitchFamily="34" charset="0"/>
                <a:cs typeface="Segoe UI Light" panose="020B0502040204020203" pitchFamily="34" charset="0"/>
              </a:rPr>
              <a:t>Fourth</a:t>
            </a:r>
            <a:r>
              <a:rPr kumimoji="0" lang="en-US" sz="2400" b="0" i="0" u="none" strike="noStrike" kern="1200" cap="none" spc="0" normalizeH="0" baseline="0" noProof="0" dirty="0">
                <a:ln>
                  <a:noFill/>
                </a:ln>
                <a:solidFill>
                  <a:prstClr val="white"/>
                </a:solidFill>
                <a:effectLst/>
                <a:uLnTx/>
                <a:uFillTx/>
                <a:latin typeface="Segoe Condensed" panose="020B0606040200020203" pitchFamily="34" charset="0"/>
                <a:cs typeface="Segoe UI Light" panose="020B0502040204020203" pitchFamily="34" charset="0"/>
              </a:rPr>
              <a:t> year PhD, CSE, UW</a:t>
            </a: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dirty="0">
                <a:solidFill>
                  <a:prstClr val="white"/>
                </a:solidFill>
                <a:latin typeface="Segoe Condensed" panose="020B0606040200020203" pitchFamily="34" charset="0"/>
                <a:cs typeface="Segoe UI Light" panose="020B0502040204020203" pitchFamily="34" charset="0"/>
              </a:rPr>
              <a:t>From India</a:t>
            </a:r>
            <a:endParaRPr kumimoji="0" lang="en-US" sz="2400" b="0" i="0" u="none" strike="noStrike" kern="1200" cap="none" spc="0" normalizeH="0" baseline="0" noProof="0" dirty="0">
              <a:ln>
                <a:noFill/>
              </a:ln>
              <a:solidFill>
                <a:prstClr val="white"/>
              </a:solidFill>
              <a:effectLst/>
              <a:uLnTx/>
              <a:uFillTx/>
              <a:latin typeface="Segoe Condensed" panose="020B0606040200020203" pitchFamily="34" charset="0"/>
              <a:cs typeface="Segoe UI Light" panose="020B0502040204020203" pitchFamily="34" charset="0"/>
            </a:endParaRP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b="1" dirty="0">
                <a:solidFill>
                  <a:srgbClr val="FFC000"/>
                </a:solidFill>
                <a:latin typeface="Segoe Condensed" panose="020B0606040200020203" pitchFamily="34" charset="0"/>
                <a:cs typeface="Segoe UI Semibold" panose="020B0702040204020203" pitchFamily="34" charset="0"/>
              </a:rPr>
              <a:t>Hard-of-hearing</a:t>
            </a:r>
          </a:p>
        </p:txBody>
      </p:sp>
      <p:sp>
        <p:nvSpPr>
          <p:cNvPr id="7" name="TextBox 6" descr=" 7">
            <a:extLst>
              <a:ext uri="{FF2B5EF4-FFF2-40B4-BE49-F238E27FC236}">
                <a16:creationId xmlns:a16="http://schemas.microsoft.com/office/drawing/2014/main" id="{9873FCA1-AD16-416A-B362-6D4EA69185A8}"/>
              </a:ext>
            </a:extLst>
          </p:cNvPr>
          <p:cNvSpPr txBox="1"/>
          <p:nvPr/>
        </p:nvSpPr>
        <p:spPr>
          <a:xfrm>
            <a:off x="2776538" y="114774"/>
            <a:ext cx="6125415" cy="769441"/>
          </a:xfrm>
          <a:prstGeom prst="rect">
            <a:avLst/>
          </a:prstGeom>
          <a:noFill/>
        </p:spPr>
        <p:txBody>
          <a:bodyPr wrap="square" rtlCol="0">
            <a:spAutoFit/>
          </a:bodyPr>
          <a:lstStyle/>
          <a:p>
            <a:r>
              <a:rPr lang="en-US" sz="4400" cap="small" dirty="0">
                <a:solidFill>
                  <a:schemeClr val="bg1">
                    <a:lumMod val="95000"/>
                  </a:schemeClr>
                </a:solidFill>
                <a:latin typeface="Segoe UI Light" panose="020B0502040204020203" pitchFamily="34" charset="0"/>
                <a:ea typeface="+mj-ea"/>
                <a:cs typeface="Segoe UI Light" panose="020B0502040204020203" pitchFamily="34" charset="0"/>
              </a:rPr>
              <a:t>The</a:t>
            </a:r>
            <a:r>
              <a:rPr lang="en-US" sz="4400" cap="small" dirty="0">
                <a:solidFill>
                  <a:schemeClr val="bg1">
                    <a:lumMod val="95000"/>
                  </a:schemeClr>
                </a:solidFill>
                <a:latin typeface="Segoe UI Semibold" panose="020B0702040204020203" pitchFamily="34" charset="0"/>
                <a:ea typeface="+mj-ea"/>
                <a:cs typeface="+mj-cs"/>
              </a:rPr>
              <a:t> </a:t>
            </a:r>
            <a:r>
              <a:rPr lang="en-US" sz="4400" cap="small" dirty="0" err="1">
                <a:solidFill>
                  <a:schemeClr val="bg1"/>
                </a:solidFill>
                <a:latin typeface="Segoe UI Semibold" panose="020B0702040204020203" pitchFamily="34" charset="0"/>
                <a:ea typeface="+mj-ea"/>
                <a:cs typeface="+mj-cs"/>
              </a:rPr>
              <a:t>Autoethnographers</a:t>
            </a:r>
            <a:endParaRPr lang="en-US" sz="4400" cap="small" dirty="0">
              <a:solidFill>
                <a:schemeClr val="bg1"/>
              </a:solidFill>
              <a:latin typeface="Segoe UI Semibold" panose="020B0702040204020203" pitchFamily="34" charset="0"/>
              <a:ea typeface="+mj-ea"/>
              <a:cs typeface="+mj-cs"/>
            </a:endParaRPr>
          </a:p>
        </p:txBody>
      </p:sp>
      <p:sp>
        <p:nvSpPr>
          <p:cNvPr id="9" name="Rectangle 8">
            <a:extLst>
              <a:ext uri="{FF2B5EF4-FFF2-40B4-BE49-F238E27FC236}">
                <a16:creationId xmlns:a16="http://schemas.microsoft.com/office/drawing/2014/main" id="{0DEC8537-AC82-48C3-84B9-AAC36D973C66}"/>
              </a:ext>
            </a:extLst>
          </p:cNvPr>
          <p:cNvSpPr/>
          <p:nvPr/>
        </p:nvSpPr>
        <p:spPr>
          <a:xfrm>
            <a:off x="4484764" y="4517800"/>
            <a:ext cx="3222472" cy="1515800"/>
          </a:xfrm>
          <a:prstGeom prst="rect">
            <a:avLst/>
          </a:prstGeom>
          <a:effectLst/>
        </p:spPr>
        <p:txBody>
          <a:bodyPr wrap="square">
            <a:spAutoFit/>
          </a:bodyPr>
          <a:lstStyle/>
          <a:p>
            <a:pPr marL="0" marR="0" lvl="0" indent="0" algn="l" defTabSz="912201" rtl="0" eaLnBrk="1" fontAlgn="auto" latinLnBrk="0" hangingPunct="1">
              <a:lnSpc>
                <a:spcPts val="2700"/>
              </a:lnSpc>
              <a:spcBef>
                <a:spcPts val="0"/>
              </a:spcBef>
              <a:spcAft>
                <a:spcPts val="10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Segoe Condensed" panose="020B0606040200020203" pitchFamily="34" charset="0"/>
                <a:cs typeface="Segoe UI Semibold" panose="020B0702040204020203" pitchFamily="34" charset="0"/>
              </a:rPr>
              <a:t>Venkatesh</a:t>
            </a:r>
            <a:endParaRPr kumimoji="0" lang="en-US" sz="2400" b="1" i="0" u="none" strike="noStrike" kern="1200" cap="none" spc="0" normalizeH="0" baseline="0" noProof="0" dirty="0">
              <a:ln>
                <a:noFill/>
              </a:ln>
              <a:solidFill>
                <a:srgbClr val="FFC000"/>
              </a:solidFill>
              <a:effectLst/>
              <a:uLnTx/>
              <a:uFillTx/>
              <a:latin typeface="Segoe Condensed" panose="020B0606040200020203" pitchFamily="34" charset="0"/>
              <a:cs typeface="Segoe UI Semibold" panose="020B0702040204020203" pitchFamily="34" charset="0"/>
            </a:endParaRP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dirty="0">
                <a:solidFill>
                  <a:prstClr val="white"/>
                </a:solidFill>
                <a:latin typeface="Segoe Condensed" panose="020B0606040200020203" pitchFamily="34" charset="0"/>
                <a:cs typeface="Segoe UI Light" panose="020B0502040204020203" pitchFamily="34" charset="0"/>
              </a:rPr>
              <a:t>Third year PhD, CSE, UW</a:t>
            </a: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dirty="0">
                <a:solidFill>
                  <a:prstClr val="white"/>
                </a:solidFill>
                <a:latin typeface="Segoe Condensed" panose="020B0606040200020203" pitchFamily="34" charset="0"/>
                <a:cs typeface="Segoe UI Light" panose="020B0502040204020203" pitchFamily="34" charset="0"/>
              </a:rPr>
              <a:t>From India</a:t>
            </a: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b="1" dirty="0">
                <a:solidFill>
                  <a:srgbClr val="FFC000"/>
                </a:solidFill>
                <a:latin typeface="Segoe Condensed" panose="020B0606040200020203" pitchFamily="34" charset="0"/>
                <a:cs typeface="Segoe UI Semibold" panose="020B0702040204020203" pitchFamily="34" charset="0"/>
              </a:rPr>
              <a:t>Blind</a:t>
            </a:r>
          </a:p>
        </p:txBody>
      </p:sp>
      <p:sp>
        <p:nvSpPr>
          <p:cNvPr id="10" name="Rectangle 9">
            <a:extLst>
              <a:ext uri="{FF2B5EF4-FFF2-40B4-BE49-F238E27FC236}">
                <a16:creationId xmlns:a16="http://schemas.microsoft.com/office/drawing/2014/main" id="{09658089-2F01-4A65-A9B0-8EB34D45B123}"/>
              </a:ext>
            </a:extLst>
          </p:cNvPr>
          <p:cNvSpPr/>
          <p:nvPr/>
        </p:nvSpPr>
        <p:spPr>
          <a:xfrm>
            <a:off x="7841672" y="4517800"/>
            <a:ext cx="3376522" cy="1515800"/>
          </a:xfrm>
          <a:prstGeom prst="rect">
            <a:avLst/>
          </a:prstGeom>
          <a:effectLst/>
        </p:spPr>
        <p:txBody>
          <a:bodyPr wrap="square">
            <a:spAutoFit/>
          </a:bodyPr>
          <a:lstStyle/>
          <a:p>
            <a:pPr marL="0" marR="0" lvl="0" indent="0" algn="l" defTabSz="912201" rtl="0" eaLnBrk="1" fontAlgn="auto" latinLnBrk="0" hangingPunct="1">
              <a:lnSpc>
                <a:spcPts val="2700"/>
              </a:lnSpc>
              <a:spcBef>
                <a:spcPts val="0"/>
              </a:spcBef>
              <a:spcAft>
                <a:spcPts val="100"/>
              </a:spcAft>
              <a:buClrTx/>
              <a:buSzTx/>
              <a:buFontTx/>
              <a:buNone/>
              <a:tabLst/>
              <a:defRPr/>
            </a:pPr>
            <a:r>
              <a:rPr kumimoji="0" lang="en-US" sz="2800" b="1" i="0" u="none" strike="noStrike" kern="1200" cap="none" spc="0" normalizeH="0" baseline="0" noProof="0" dirty="0" err="1">
                <a:ln>
                  <a:noFill/>
                </a:ln>
                <a:solidFill>
                  <a:srgbClr val="FFC000"/>
                </a:solidFill>
                <a:effectLst/>
                <a:uLnTx/>
                <a:uFillTx/>
                <a:latin typeface="Segoe Condensed" panose="020B0606040200020203" pitchFamily="34" charset="0"/>
                <a:cs typeface="Segoe UI Light" panose="020B0502040204020203" pitchFamily="34" charset="0"/>
              </a:rPr>
              <a:t>Ather</a:t>
            </a:r>
            <a:endParaRPr kumimoji="0" lang="en-US" sz="2400" b="1" i="0" u="none" strike="noStrike" kern="1200" cap="none" spc="0" normalizeH="0" baseline="0" noProof="0" dirty="0">
              <a:ln>
                <a:noFill/>
              </a:ln>
              <a:solidFill>
                <a:srgbClr val="FFC000"/>
              </a:solidFill>
              <a:effectLst/>
              <a:uLnTx/>
              <a:uFillTx/>
              <a:latin typeface="Segoe Condensed" panose="020B0606040200020203" pitchFamily="34" charset="0"/>
              <a:cs typeface="Segoe UI Light" panose="020B0502040204020203" pitchFamily="34" charset="0"/>
            </a:endParaRP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dirty="0">
                <a:solidFill>
                  <a:prstClr val="white"/>
                </a:solidFill>
                <a:latin typeface="Segoe Condensed" panose="020B0606040200020203" pitchFamily="34" charset="0"/>
                <a:cs typeface="Segoe UI Light" panose="020B0502040204020203" pitchFamily="34" charset="0"/>
              </a:rPr>
              <a:t>Third year PhD, CSE, UW</a:t>
            </a: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dirty="0">
                <a:solidFill>
                  <a:prstClr val="white"/>
                </a:solidFill>
                <a:latin typeface="Segoe Condensed" panose="020B0606040200020203" pitchFamily="34" charset="0"/>
                <a:cs typeface="Segoe UI Light" panose="020B0502040204020203" pitchFamily="34" charset="0"/>
              </a:rPr>
              <a:t>From Pakistan</a:t>
            </a:r>
          </a:p>
          <a:p>
            <a:pPr marL="0" marR="0" lvl="0" indent="0" algn="l" defTabSz="912201" rtl="0" eaLnBrk="1" fontAlgn="auto" latinLnBrk="0" hangingPunct="1">
              <a:lnSpc>
                <a:spcPts val="2700"/>
              </a:lnSpc>
              <a:spcBef>
                <a:spcPts val="0"/>
              </a:spcBef>
              <a:spcAft>
                <a:spcPts val="100"/>
              </a:spcAft>
              <a:buClrTx/>
              <a:buSzTx/>
              <a:buFontTx/>
              <a:buNone/>
              <a:tabLst/>
              <a:defRPr/>
            </a:pPr>
            <a:r>
              <a:rPr lang="en-US" sz="2400" b="1" dirty="0">
                <a:solidFill>
                  <a:srgbClr val="FFC000"/>
                </a:solidFill>
                <a:latin typeface="Segoe Condensed" panose="020B0606040200020203" pitchFamily="34" charset="0"/>
                <a:cs typeface="Segoe UI Semibold" panose="020B0702040204020203" pitchFamily="34" charset="0"/>
              </a:rPr>
              <a:t>Limited mobility</a:t>
            </a:r>
          </a:p>
        </p:txBody>
      </p:sp>
    </p:spTree>
    <p:extLst>
      <p:ext uri="{BB962C8B-B14F-4D97-AF65-F5344CB8AC3E}">
        <p14:creationId xmlns:p14="http://schemas.microsoft.com/office/powerpoint/2010/main" val="18760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6" name="Rectangle 35" descr=" 36">
            <a:extLst>
              <a:ext uri="{FF2B5EF4-FFF2-40B4-BE49-F238E27FC236}">
                <a16:creationId xmlns:a16="http://schemas.microsoft.com/office/drawing/2014/main" id="{267A9F23-066E-46BC-B396-BD79E1F71EB4}"/>
              </a:ext>
            </a:extLst>
          </p:cNvPr>
          <p:cNvSpPr/>
          <p:nvPr/>
        </p:nvSpPr>
        <p:spPr>
          <a:xfrm>
            <a:off x="0" y="0"/>
            <a:ext cx="12216084" cy="6858000"/>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lvl="0" algn="ctr">
              <a:defRPr/>
            </a:pPr>
            <a:r>
              <a:rPr lang="en-US" sz="2400" dirty="0">
                <a:solidFill>
                  <a:schemeClr val="bg1"/>
                </a:solidFill>
                <a:latin typeface="Segoe UI Light" panose="020B0502040204020203" pitchFamily="34" charset="0"/>
                <a:cs typeface="Segoe UI Light" panose="020B0502040204020203" pitchFamily="34" charset="0"/>
              </a:rPr>
              <a:t>We report on our experiences from earlier years of graduate school. </a:t>
            </a:r>
          </a:p>
          <a:p>
            <a:pPr lvl="0" algn="ctr">
              <a:defRPr/>
            </a:pPr>
            <a:endParaRPr lang="en-US" sz="2400" dirty="0">
              <a:solidFill>
                <a:schemeClr val="bg1"/>
              </a:solidFill>
              <a:latin typeface="Segoe UI Light" panose="020B0502040204020203" pitchFamily="34" charset="0"/>
              <a:cs typeface="Segoe UI Light" panose="020B0502040204020203" pitchFamily="34" charset="0"/>
            </a:endParaRPr>
          </a:p>
          <a:p>
            <a:pPr lvl="0" algn="ctr">
              <a:defRPr/>
            </a:pPr>
            <a:r>
              <a:rPr lang="en-US" sz="2400" dirty="0">
                <a:solidFill>
                  <a:schemeClr val="bg1"/>
                </a:solidFill>
                <a:latin typeface="Segoe UI Light" panose="020B0502040204020203" pitchFamily="34" charset="0"/>
                <a:cs typeface="Segoe UI Light" panose="020B0502040204020203" pitchFamily="34" charset="0"/>
              </a:rPr>
              <a:t>To document our experiences, we used we used a combination</a:t>
            </a:r>
          </a:p>
          <a:p>
            <a:pPr lvl="0" algn="ctr">
              <a:defRPr/>
            </a:pPr>
            <a:r>
              <a:rPr lang="en-US" sz="2400" dirty="0">
                <a:solidFill>
                  <a:schemeClr val="bg1"/>
                </a:solidFill>
                <a:latin typeface="Segoe UI Light" panose="020B0502040204020203" pitchFamily="34" charset="0"/>
                <a:cs typeface="Segoe UI Light" panose="020B0502040204020203" pitchFamily="34" charset="0"/>
              </a:rPr>
              <a:t>of </a:t>
            </a:r>
            <a:r>
              <a:rPr lang="en-US" sz="2400" i="1" dirty="0">
                <a:solidFill>
                  <a:srgbClr val="FFC000"/>
                </a:solidFill>
                <a:latin typeface="Segoe UI Semibold" panose="020B0702040204020203" pitchFamily="34" charset="0"/>
                <a:cs typeface="Segoe UI Semibold" panose="020B0702040204020203" pitchFamily="34" charset="0"/>
              </a:rPr>
              <a:t>retrospective accounts</a:t>
            </a:r>
            <a:r>
              <a:rPr lang="en-US" sz="2400" i="1" dirty="0">
                <a:solidFill>
                  <a:schemeClr val="bg1"/>
                </a:solidFill>
                <a:latin typeface="Segoe UI Light" panose="020B0502040204020203" pitchFamily="34" charset="0"/>
                <a:cs typeface="Segoe UI Light" panose="020B0502040204020203" pitchFamily="34" charset="0"/>
              </a:rPr>
              <a:t> </a:t>
            </a:r>
            <a:r>
              <a:rPr lang="en-US" sz="2400" dirty="0">
                <a:solidFill>
                  <a:schemeClr val="bg1"/>
                </a:solidFill>
                <a:latin typeface="Segoe UI Light" panose="020B0502040204020203" pitchFamily="34" charset="0"/>
                <a:cs typeface="Segoe UI Light" panose="020B0502040204020203" pitchFamily="34" charset="0"/>
              </a:rPr>
              <a:t>and in-situ </a:t>
            </a:r>
            <a:r>
              <a:rPr lang="en-US" sz="2400" i="1" dirty="0">
                <a:solidFill>
                  <a:srgbClr val="FFC000"/>
                </a:solidFill>
                <a:latin typeface="Segoe UI Semibold" panose="020B0702040204020203" pitchFamily="34" charset="0"/>
                <a:cs typeface="Segoe UI Semibold" panose="020B0702040204020203" pitchFamily="34" charset="0"/>
              </a:rPr>
              <a:t>fieldnotes.</a:t>
            </a:r>
            <a:endParaRPr lang="en-US" sz="2400" dirty="0">
              <a:solidFill>
                <a:schemeClr val="bg1"/>
              </a:solidFill>
              <a:latin typeface="Segoe UI Light" panose="020B0502040204020203" pitchFamily="34" charset="0"/>
              <a:cs typeface="Segoe UI Light" panose="020B0502040204020203" pitchFamily="34" charset="0"/>
            </a:endParaRPr>
          </a:p>
          <a:p>
            <a:pPr lvl="0" algn="ctr">
              <a:defRPr/>
            </a:pPr>
            <a:endParaRPr lang="en-US" sz="2400" dirty="0">
              <a:solidFill>
                <a:schemeClr val="bg1"/>
              </a:solidFill>
              <a:latin typeface="Segoe UI Light" panose="020B0502040204020203" pitchFamily="34" charset="0"/>
              <a:cs typeface="Segoe UI Light" panose="020B0502040204020203" pitchFamily="34" charset="0"/>
            </a:endParaRPr>
          </a:p>
          <a:p>
            <a:pPr lvl="0" algn="ctr">
              <a:defRPr/>
            </a:pPr>
            <a:r>
              <a:rPr lang="en-US" sz="2400" dirty="0">
                <a:solidFill>
                  <a:schemeClr val="bg1"/>
                </a:solidFill>
                <a:latin typeface="Segoe UI Light" panose="020B0502040204020203" pitchFamily="34" charset="0"/>
                <a:cs typeface="Segoe UI Light" panose="020B0502040204020203" pitchFamily="34" charset="0"/>
              </a:rPr>
              <a:t>We analyzed the notes using </a:t>
            </a:r>
            <a:r>
              <a:rPr lang="en-US" sz="2400" dirty="0">
                <a:solidFill>
                  <a:srgbClr val="FFC000"/>
                </a:solidFill>
                <a:latin typeface="Segoe UI Semibold" panose="020B0702040204020203" pitchFamily="34" charset="0"/>
                <a:cs typeface="Segoe UI Semibold" panose="020B0702040204020203" pitchFamily="34" charset="0"/>
              </a:rPr>
              <a:t>open, axial and selective coding.</a:t>
            </a:r>
            <a:r>
              <a:rPr lang="en-US" sz="2400" dirty="0">
                <a:solidFill>
                  <a:schemeClr val="bg1"/>
                </a:solidFill>
                <a:latin typeface="Segoe UI Light" panose="020B0502040204020203" pitchFamily="34" charset="0"/>
                <a:cs typeface="Segoe UI Light" panose="020B0502040204020203" pitchFamily="34" charset="0"/>
              </a:rPr>
              <a:t> </a:t>
            </a:r>
            <a:endParaRPr kumimoji="0" lang="en-US" sz="2400"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p:txBody>
      </p:sp>
      <p:sp>
        <p:nvSpPr>
          <p:cNvPr id="37" name="TextBox 36" descr=" 37">
            <a:extLst>
              <a:ext uri="{FF2B5EF4-FFF2-40B4-BE49-F238E27FC236}">
                <a16:creationId xmlns:a16="http://schemas.microsoft.com/office/drawing/2014/main" id="{7726046C-7BA1-4332-881B-3B88B78BA636}"/>
              </a:ext>
            </a:extLst>
          </p:cNvPr>
          <p:cNvSpPr txBox="1"/>
          <p:nvPr/>
        </p:nvSpPr>
        <p:spPr>
          <a:xfrm>
            <a:off x="4979437" y="127857"/>
            <a:ext cx="2233127" cy="769441"/>
          </a:xfrm>
          <a:prstGeom prst="rect">
            <a:avLst/>
          </a:prstGeom>
          <a:noFill/>
        </p:spPr>
        <p:txBody>
          <a:bodyPr wrap="square" rtlCol="0">
            <a:spAutoFit/>
          </a:bodyPr>
          <a:lstStyle/>
          <a:p>
            <a:r>
              <a:rPr lang="en-US" sz="4400" cap="small" dirty="0">
                <a:solidFill>
                  <a:schemeClr val="bg1">
                    <a:lumMod val="95000"/>
                  </a:schemeClr>
                </a:solidFill>
                <a:latin typeface="Segoe UI Semibold" panose="020B0702040204020203" pitchFamily="34" charset="0"/>
                <a:ea typeface="+mj-ea"/>
                <a:cs typeface="+mj-cs"/>
              </a:rPr>
              <a:t>Method</a:t>
            </a:r>
          </a:p>
        </p:txBody>
      </p:sp>
    </p:spTree>
    <p:extLst>
      <p:ext uri="{BB962C8B-B14F-4D97-AF65-F5344CB8AC3E}">
        <p14:creationId xmlns:p14="http://schemas.microsoft.com/office/powerpoint/2010/main" val="10903882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latin typeface="Segoe Condensed" panose="020B0606040200020203"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4641</TotalTime>
  <Words>4022</Words>
  <Application>Microsoft Office PowerPoint</Application>
  <PresentationFormat>Widescreen</PresentationFormat>
  <Paragraphs>392</Paragraphs>
  <Slides>52</Slides>
  <Notes>52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vt:lpstr>
      <vt:lpstr>Calibri</vt:lpstr>
      <vt:lpstr>Courier New</vt:lpstr>
      <vt:lpstr>Helvetica Neue Light</vt:lpstr>
      <vt:lpstr>Segoe Condensed</vt:lpstr>
      <vt:lpstr>Segoe UI Light</vt:lpstr>
      <vt:lpstr>Segoe UI Semibold</vt:lpstr>
      <vt:lpstr>12_Office Theme</vt:lpstr>
      <vt:lpstr>4_Office Theme</vt:lpstr>
      <vt:lpstr>PowerPoint Presentation</vt:lpstr>
      <vt:lpstr>PowerPoint Presentation</vt:lpstr>
      <vt:lpstr>PowerPoint Presentation</vt:lpstr>
      <vt:lpstr>PowerPoint Presentation</vt:lpstr>
      <vt:lpstr>Related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“Uncharted Accommodations”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Dhruv Jain</dc:creator>
  <cp:lastModifiedBy>Dhruv Jain</cp:lastModifiedBy>
  <cp:revision>168</cp:revision>
  <dcterms:created xsi:type="dcterms:W3CDTF">2019-10-21T18:08:11Z</dcterms:created>
  <dcterms:modified xsi:type="dcterms:W3CDTF">2020-10-18T03:27:25Z</dcterms:modified>
</cp:coreProperties>
</file>